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8014" r:id="rId2"/>
    <p:sldId id="8015" r:id="rId3"/>
    <p:sldId id="8022" r:id="rId4"/>
    <p:sldId id="8023" r:id="rId5"/>
    <p:sldId id="8024" r:id="rId6"/>
    <p:sldId id="8025" r:id="rId7"/>
    <p:sldId id="8027" r:id="rId8"/>
    <p:sldId id="8032" r:id="rId9"/>
    <p:sldId id="8033" r:id="rId10"/>
    <p:sldId id="8029" r:id="rId11"/>
    <p:sldId id="8030" r:id="rId12"/>
    <p:sldId id="8028" r:id="rId13"/>
    <p:sldId id="8031" r:id="rId14"/>
    <p:sldId id="803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A01"/>
    <a:srgbClr val="00FF00"/>
    <a:srgbClr val="00A3B9"/>
    <a:srgbClr val="F5F5F5"/>
    <a:srgbClr val="F5F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93501-77E7-486E-BD91-A2892DE752E3}" v="19" dt="2023-11-28T15:37:03.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0313" autoAdjust="0"/>
  </p:normalViewPr>
  <p:slideViewPr>
    <p:cSldViewPr snapToGrid="0">
      <p:cViewPr varScale="1">
        <p:scale>
          <a:sx n="100" d="100"/>
          <a:sy n="100" d="100"/>
        </p:scale>
        <p:origin x="9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9267F-E8A2-4DA0-A31B-84C7DCCE41C5}"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9346D-7971-4732-BA0C-C8F9880EE82F}" type="slidenum">
              <a:rPr lang="en-GB" smtClean="0"/>
              <a:t>‹#›</a:t>
            </a:fld>
            <a:endParaRPr lang="en-GB"/>
          </a:p>
        </p:txBody>
      </p:sp>
    </p:spTree>
    <p:extLst>
      <p:ext uri="{BB962C8B-B14F-4D97-AF65-F5344CB8AC3E}">
        <p14:creationId xmlns:p14="http://schemas.microsoft.com/office/powerpoint/2010/main" val="255880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1</a:t>
            </a:fld>
            <a:endParaRPr lang="en-GB"/>
          </a:p>
        </p:txBody>
      </p:sp>
    </p:spTree>
    <p:extLst>
      <p:ext uri="{BB962C8B-B14F-4D97-AF65-F5344CB8AC3E}">
        <p14:creationId xmlns:p14="http://schemas.microsoft.com/office/powerpoint/2010/main" val="201195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10</a:t>
            </a:fld>
            <a:endParaRPr lang="en-GB"/>
          </a:p>
        </p:txBody>
      </p:sp>
    </p:spTree>
    <p:extLst>
      <p:ext uri="{BB962C8B-B14F-4D97-AF65-F5344CB8AC3E}">
        <p14:creationId xmlns:p14="http://schemas.microsoft.com/office/powerpoint/2010/main" val="140000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https://www.mind.org.uk/information-support/types-of-mental-health-problems/depression/symptoms/</a:t>
            </a:r>
          </a:p>
        </p:txBody>
      </p:sp>
      <p:sp>
        <p:nvSpPr>
          <p:cNvPr id="4" name="Slide Number Placeholder 3"/>
          <p:cNvSpPr>
            <a:spLocks noGrp="1"/>
          </p:cNvSpPr>
          <p:nvPr>
            <p:ph type="sldNum" sz="quarter" idx="5"/>
          </p:nvPr>
        </p:nvSpPr>
        <p:spPr/>
        <p:txBody>
          <a:bodyPr/>
          <a:lstStyle/>
          <a:p>
            <a:fld id="{81028FDE-5D0E-4AAE-B46D-33A015B45A4B}" type="slidenum">
              <a:rPr lang="en-GB" smtClean="0"/>
              <a:t>11</a:t>
            </a:fld>
            <a:endParaRPr lang="en-GB"/>
          </a:p>
        </p:txBody>
      </p:sp>
    </p:spTree>
    <p:extLst>
      <p:ext uri="{BB962C8B-B14F-4D97-AF65-F5344CB8AC3E}">
        <p14:creationId xmlns:p14="http://schemas.microsoft.com/office/powerpoint/2010/main" val="243401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12</a:t>
            </a:fld>
            <a:endParaRPr lang="en-GB"/>
          </a:p>
        </p:txBody>
      </p:sp>
    </p:spTree>
    <p:extLst>
      <p:ext uri="{BB962C8B-B14F-4D97-AF65-F5344CB8AC3E}">
        <p14:creationId xmlns:p14="http://schemas.microsoft.com/office/powerpoint/2010/main" val="422933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https://www.mind.org.uk/information-support/tips-for-everyday-living/physical-activity-exercise-and-mental-health/how-are-physical-activity-and-mental-health-connected/</a:t>
            </a:r>
          </a:p>
        </p:txBody>
      </p:sp>
      <p:sp>
        <p:nvSpPr>
          <p:cNvPr id="4" name="Slide Number Placeholder 3"/>
          <p:cNvSpPr>
            <a:spLocks noGrp="1"/>
          </p:cNvSpPr>
          <p:nvPr>
            <p:ph type="sldNum" sz="quarter" idx="5"/>
          </p:nvPr>
        </p:nvSpPr>
        <p:spPr/>
        <p:txBody>
          <a:bodyPr/>
          <a:lstStyle/>
          <a:p>
            <a:fld id="{81028FDE-5D0E-4AAE-B46D-33A015B45A4B}" type="slidenum">
              <a:rPr lang="en-GB" smtClean="0"/>
              <a:t>13</a:t>
            </a:fld>
            <a:endParaRPr lang="en-GB"/>
          </a:p>
        </p:txBody>
      </p:sp>
    </p:spTree>
    <p:extLst>
      <p:ext uri="{BB962C8B-B14F-4D97-AF65-F5344CB8AC3E}">
        <p14:creationId xmlns:p14="http://schemas.microsoft.com/office/powerpoint/2010/main" val="93135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14</a:t>
            </a:fld>
            <a:endParaRPr lang="en-GB"/>
          </a:p>
        </p:txBody>
      </p:sp>
    </p:spTree>
    <p:extLst>
      <p:ext uri="{BB962C8B-B14F-4D97-AF65-F5344CB8AC3E}">
        <p14:creationId xmlns:p14="http://schemas.microsoft.com/office/powerpoint/2010/main" val="33990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2</a:t>
            </a:fld>
            <a:endParaRPr lang="en-GB"/>
          </a:p>
        </p:txBody>
      </p:sp>
    </p:spTree>
    <p:extLst>
      <p:ext uri="{BB962C8B-B14F-4D97-AF65-F5344CB8AC3E}">
        <p14:creationId xmlns:p14="http://schemas.microsoft.com/office/powerpoint/2010/main" val="290700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https://blog.goodshape.com/insights/poor-mental-health-is-number-one-reason-for-time-off-work-for-uk-employees-in-2021#:~:text=Mental%20health%20issues%20were%20the,which%20represented%2016%20per%20cent.</a:t>
            </a:r>
          </a:p>
        </p:txBody>
      </p:sp>
      <p:sp>
        <p:nvSpPr>
          <p:cNvPr id="4" name="Slide Number Placeholder 3"/>
          <p:cNvSpPr>
            <a:spLocks noGrp="1"/>
          </p:cNvSpPr>
          <p:nvPr>
            <p:ph type="sldNum" sz="quarter" idx="5"/>
          </p:nvPr>
        </p:nvSpPr>
        <p:spPr/>
        <p:txBody>
          <a:bodyPr/>
          <a:lstStyle/>
          <a:p>
            <a:fld id="{81028FDE-5D0E-4AAE-B46D-33A015B45A4B}" type="slidenum">
              <a:rPr lang="en-GB" smtClean="0"/>
              <a:t>3</a:t>
            </a:fld>
            <a:endParaRPr lang="en-GB"/>
          </a:p>
        </p:txBody>
      </p:sp>
    </p:spTree>
    <p:extLst>
      <p:ext uri="{BB962C8B-B14F-4D97-AF65-F5344CB8AC3E}">
        <p14:creationId xmlns:p14="http://schemas.microsoft.com/office/powerpoint/2010/main" val="90591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4</a:t>
            </a:fld>
            <a:endParaRPr lang="en-GB"/>
          </a:p>
        </p:txBody>
      </p:sp>
    </p:spTree>
    <p:extLst>
      <p:ext uri="{BB962C8B-B14F-4D97-AF65-F5344CB8AC3E}">
        <p14:creationId xmlns:p14="http://schemas.microsoft.com/office/powerpoint/2010/main" val="344429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https://www.mentalhealth.org.uk/sites/default/files/2022-06/MHF-Investing-in-Prevention-Full-Report.pdf</a:t>
            </a:r>
          </a:p>
        </p:txBody>
      </p:sp>
      <p:sp>
        <p:nvSpPr>
          <p:cNvPr id="4" name="Slide Number Placeholder 3"/>
          <p:cNvSpPr>
            <a:spLocks noGrp="1"/>
          </p:cNvSpPr>
          <p:nvPr>
            <p:ph type="sldNum" sz="quarter" idx="5"/>
          </p:nvPr>
        </p:nvSpPr>
        <p:spPr/>
        <p:txBody>
          <a:bodyPr/>
          <a:lstStyle/>
          <a:p>
            <a:fld id="{81028FDE-5D0E-4AAE-B46D-33A015B45A4B}" type="slidenum">
              <a:rPr lang="en-GB" smtClean="0"/>
              <a:t>5</a:t>
            </a:fld>
            <a:endParaRPr lang="en-GB"/>
          </a:p>
        </p:txBody>
      </p:sp>
    </p:spTree>
    <p:extLst>
      <p:ext uri="{BB962C8B-B14F-4D97-AF65-F5344CB8AC3E}">
        <p14:creationId xmlns:p14="http://schemas.microsoft.com/office/powerpoint/2010/main" val="65041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6</a:t>
            </a:fld>
            <a:endParaRPr lang="en-GB"/>
          </a:p>
        </p:txBody>
      </p:sp>
    </p:spTree>
    <p:extLst>
      <p:ext uri="{BB962C8B-B14F-4D97-AF65-F5344CB8AC3E}">
        <p14:creationId xmlns:p14="http://schemas.microsoft.com/office/powerpoint/2010/main" val="426810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https://www.hse.gov.uk/statistics/assets/docs/hssh2223.pdf</a:t>
            </a:r>
          </a:p>
        </p:txBody>
      </p:sp>
      <p:sp>
        <p:nvSpPr>
          <p:cNvPr id="4" name="Slide Number Placeholder 3"/>
          <p:cNvSpPr>
            <a:spLocks noGrp="1"/>
          </p:cNvSpPr>
          <p:nvPr>
            <p:ph type="sldNum" sz="quarter" idx="5"/>
          </p:nvPr>
        </p:nvSpPr>
        <p:spPr/>
        <p:txBody>
          <a:bodyPr/>
          <a:lstStyle/>
          <a:p>
            <a:fld id="{81028FDE-5D0E-4AAE-B46D-33A015B45A4B}" type="slidenum">
              <a:rPr lang="en-GB" smtClean="0"/>
              <a:t>7</a:t>
            </a:fld>
            <a:endParaRPr lang="en-GB"/>
          </a:p>
        </p:txBody>
      </p:sp>
    </p:spTree>
    <p:extLst>
      <p:ext uri="{BB962C8B-B14F-4D97-AF65-F5344CB8AC3E}">
        <p14:creationId xmlns:p14="http://schemas.microsoft.com/office/powerpoint/2010/main" val="339898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028FDE-5D0E-4AAE-B46D-33A015B45A4B}" type="slidenum">
              <a:rPr lang="en-GB" smtClean="0"/>
              <a:t>8</a:t>
            </a:fld>
            <a:endParaRPr lang="en-GB"/>
          </a:p>
        </p:txBody>
      </p:sp>
    </p:spTree>
    <p:extLst>
      <p:ext uri="{BB962C8B-B14F-4D97-AF65-F5344CB8AC3E}">
        <p14:creationId xmlns:p14="http://schemas.microsoft.com/office/powerpoint/2010/main" val="217760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https://www2.deloitte.com/content/dam/Deloitte/uk/Documents/consultancy/deloitte-uk-mental-health-report-2022.pdf </a:t>
            </a:r>
          </a:p>
        </p:txBody>
      </p:sp>
      <p:sp>
        <p:nvSpPr>
          <p:cNvPr id="4" name="Slide Number Placeholder 3"/>
          <p:cNvSpPr>
            <a:spLocks noGrp="1"/>
          </p:cNvSpPr>
          <p:nvPr>
            <p:ph type="sldNum" sz="quarter" idx="5"/>
          </p:nvPr>
        </p:nvSpPr>
        <p:spPr/>
        <p:txBody>
          <a:bodyPr/>
          <a:lstStyle/>
          <a:p>
            <a:fld id="{81028FDE-5D0E-4AAE-B46D-33A015B45A4B}" type="slidenum">
              <a:rPr lang="en-GB" smtClean="0"/>
              <a:t>9</a:t>
            </a:fld>
            <a:endParaRPr lang="en-GB"/>
          </a:p>
        </p:txBody>
      </p:sp>
    </p:spTree>
    <p:extLst>
      <p:ext uri="{BB962C8B-B14F-4D97-AF65-F5344CB8AC3E}">
        <p14:creationId xmlns:p14="http://schemas.microsoft.com/office/powerpoint/2010/main" val="400428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2250-D510-5589-63A3-4C8C89EF6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03DEBD-3466-D51C-B120-FF08FABF3A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D4DB00-094E-7E3A-F648-C5461BF18EF2}"/>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5" name="Footer Placeholder 4">
            <a:extLst>
              <a:ext uri="{FF2B5EF4-FFF2-40B4-BE49-F238E27FC236}">
                <a16:creationId xmlns:a16="http://schemas.microsoft.com/office/drawing/2014/main" id="{9F6A66DE-3D08-CEC3-8CEA-58D9E92421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A02D3B-3C23-A77C-9467-E17B9778108D}"/>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98653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085C-19DA-0D5A-5C61-B3F8B5174D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8C50FC-A1F2-9B82-EF4F-BFAECAFFE7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3BA9F7-F0C8-2479-6EE7-3A077E974352}"/>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5" name="Footer Placeholder 4">
            <a:extLst>
              <a:ext uri="{FF2B5EF4-FFF2-40B4-BE49-F238E27FC236}">
                <a16:creationId xmlns:a16="http://schemas.microsoft.com/office/drawing/2014/main" id="{11B26C26-1455-9880-AE17-E7507AE810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B2F0DB-B781-6DDB-0093-17D37B320D9D}"/>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103962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799FE3-6AD0-71DA-9A6A-5779F87C57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FA4061-3A00-4B4F-1CE2-A44A433851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6925DC-E3A5-57C6-D34A-8814A53822FA}"/>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5" name="Footer Placeholder 4">
            <a:extLst>
              <a:ext uri="{FF2B5EF4-FFF2-40B4-BE49-F238E27FC236}">
                <a16:creationId xmlns:a16="http://schemas.microsoft.com/office/drawing/2014/main" id="{5BAC3A0C-00C5-D30E-925B-9BC617601A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CA2FE2-4629-8E25-B49F-E4B8A86980C4}"/>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385365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8E73-053D-F65E-322C-DD753BA43F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97BF91-DCB4-3A5F-616B-482D239BC8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353FB3-E9EB-BC08-6170-D4CB890D306B}"/>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5" name="Footer Placeholder 4">
            <a:extLst>
              <a:ext uri="{FF2B5EF4-FFF2-40B4-BE49-F238E27FC236}">
                <a16:creationId xmlns:a16="http://schemas.microsoft.com/office/drawing/2014/main" id="{1403E312-01A1-8053-4FF4-B83AFF65C6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38A1D-A222-8510-4B8F-10247C3AF9CA}"/>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271304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7B34-B0BB-D96F-B793-7C1B84228C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07C71D-B069-6169-6C6C-9FCA9F2D5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8FF959-A3DE-BD4A-4709-BE5159737226}"/>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5" name="Footer Placeholder 4">
            <a:extLst>
              <a:ext uri="{FF2B5EF4-FFF2-40B4-BE49-F238E27FC236}">
                <a16:creationId xmlns:a16="http://schemas.microsoft.com/office/drawing/2014/main" id="{FAC16AF6-20DF-6EBD-39A1-6E0AD5EE4E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C25E50-BDCB-15EC-F798-E54EAB44ED47}"/>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47479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EF35-843E-A9A0-9DD2-00726585A4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F4F154-AC7E-BBE6-6023-F83F4B042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641A60-4670-4692-51EB-F300BEF0C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8D6881-81B5-FB37-BB85-5327A5650033}"/>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6" name="Footer Placeholder 5">
            <a:extLst>
              <a:ext uri="{FF2B5EF4-FFF2-40B4-BE49-F238E27FC236}">
                <a16:creationId xmlns:a16="http://schemas.microsoft.com/office/drawing/2014/main" id="{8DA900CD-A903-41D6-12A0-C4A682929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430891-7155-B280-F631-49117A0EA24E}"/>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370232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DEBD-15F8-5D9A-F946-E4172B98BD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E45BC5-5A92-ACD3-5CC3-D098C7381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2F230-8C04-A7BA-E449-5DC4EC8A05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31E035-EF29-60FD-728E-7B5DC6386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B8511-750D-B926-4C34-43D8FA6AE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C6B9E5-163C-AF38-2598-C3EB00282957}"/>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8" name="Footer Placeholder 7">
            <a:extLst>
              <a:ext uri="{FF2B5EF4-FFF2-40B4-BE49-F238E27FC236}">
                <a16:creationId xmlns:a16="http://schemas.microsoft.com/office/drawing/2014/main" id="{A3C8504E-104F-C5FF-4888-4F95032447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2D41B6-8607-F8D4-53C5-A4818FB7F60A}"/>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4913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A022-E5A0-8E9B-199C-1EA498C4BE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0CEE61-CEBC-55F7-025F-B93781C95E54}"/>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4" name="Footer Placeholder 3">
            <a:extLst>
              <a:ext uri="{FF2B5EF4-FFF2-40B4-BE49-F238E27FC236}">
                <a16:creationId xmlns:a16="http://schemas.microsoft.com/office/drawing/2014/main" id="{06FAF0AB-E100-6A6E-9AA5-66EF61D664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16A311-6FC3-868B-5BD7-F4D7BD4A6F48}"/>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37575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F0F1B-8550-C9A7-0632-71D0A5994B54}"/>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3" name="Footer Placeholder 2">
            <a:extLst>
              <a:ext uri="{FF2B5EF4-FFF2-40B4-BE49-F238E27FC236}">
                <a16:creationId xmlns:a16="http://schemas.microsoft.com/office/drawing/2014/main" id="{14BC79A0-2179-2FCE-31E2-F4ECD8325B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D62B8E-53B7-9442-2578-55ED51FFC988}"/>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417287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9244-2F54-32FA-6B5E-87EAEB4CD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E49745-0706-7587-5E26-73EC2BC47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4BE313-75A3-3F66-1BCB-9868BF3B4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857E5-F489-6745-9AE3-7C246473072E}"/>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6" name="Footer Placeholder 5">
            <a:extLst>
              <a:ext uri="{FF2B5EF4-FFF2-40B4-BE49-F238E27FC236}">
                <a16:creationId xmlns:a16="http://schemas.microsoft.com/office/drawing/2014/main" id="{71D02668-8551-89AF-92A4-96A7E31A13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6C94FE-9B36-072D-7AF4-FBD3BED5881B}"/>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62178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9B1D-3654-01E7-7C0F-9B0AF321B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F5EB54-9557-976A-5194-DE6FA926B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29A46A-4C09-703E-E53D-8047A3A41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AA4AE-04E3-25BF-7BEF-9B179BF1581F}"/>
              </a:ext>
            </a:extLst>
          </p:cNvPr>
          <p:cNvSpPr>
            <a:spLocks noGrp="1"/>
          </p:cNvSpPr>
          <p:nvPr>
            <p:ph type="dt" sz="half" idx="10"/>
          </p:nvPr>
        </p:nvSpPr>
        <p:spPr/>
        <p:txBody>
          <a:bodyPr/>
          <a:lstStyle/>
          <a:p>
            <a:fld id="{A1F5FD4A-0110-4C12-A12A-25C969EFB930}" type="datetimeFigureOut">
              <a:rPr lang="en-GB" smtClean="0"/>
              <a:t>30/11/2023</a:t>
            </a:fld>
            <a:endParaRPr lang="en-GB"/>
          </a:p>
        </p:txBody>
      </p:sp>
      <p:sp>
        <p:nvSpPr>
          <p:cNvPr id="6" name="Footer Placeholder 5">
            <a:extLst>
              <a:ext uri="{FF2B5EF4-FFF2-40B4-BE49-F238E27FC236}">
                <a16:creationId xmlns:a16="http://schemas.microsoft.com/office/drawing/2014/main" id="{392C610A-5F21-D34A-D3D4-8CF1A356C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195CF1-BCA7-6055-ECC3-F1C4FFCF0BB8}"/>
              </a:ext>
            </a:extLst>
          </p:cNvPr>
          <p:cNvSpPr>
            <a:spLocks noGrp="1"/>
          </p:cNvSpPr>
          <p:nvPr>
            <p:ph type="sldNum" sz="quarter" idx="12"/>
          </p:nvPr>
        </p:nvSpPr>
        <p:spPr/>
        <p:txBody>
          <a:bodyPr/>
          <a:lstStyle/>
          <a:p>
            <a:fld id="{01A3DA62-0D16-43DA-851D-FCB9A941B813}" type="slidenum">
              <a:rPr lang="en-GB" smtClean="0"/>
              <a:t>‹#›</a:t>
            </a:fld>
            <a:endParaRPr lang="en-GB"/>
          </a:p>
        </p:txBody>
      </p:sp>
    </p:spTree>
    <p:extLst>
      <p:ext uri="{BB962C8B-B14F-4D97-AF65-F5344CB8AC3E}">
        <p14:creationId xmlns:p14="http://schemas.microsoft.com/office/powerpoint/2010/main" val="16121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4E9FF-2C8A-B5D6-85A5-DE26B7E024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4E2408-F3B0-8B31-ABBE-DDC56E7CF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5074A-9042-C314-23E4-532A51EEC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5FD4A-0110-4C12-A12A-25C969EFB930}" type="datetimeFigureOut">
              <a:rPr lang="en-GB" smtClean="0"/>
              <a:t>30/11/2023</a:t>
            </a:fld>
            <a:endParaRPr lang="en-GB"/>
          </a:p>
        </p:txBody>
      </p:sp>
      <p:sp>
        <p:nvSpPr>
          <p:cNvPr id="5" name="Footer Placeholder 4">
            <a:extLst>
              <a:ext uri="{FF2B5EF4-FFF2-40B4-BE49-F238E27FC236}">
                <a16:creationId xmlns:a16="http://schemas.microsoft.com/office/drawing/2014/main" id="{D258F121-F06D-9E34-E7F4-958A84A36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7634FD-24E7-A42F-6DC6-789F431348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3DA62-0D16-43DA-851D-FCB9A941B813}" type="slidenum">
              <a:rPr lang="en-GB" smtClean="0"/>
              <a:t>‹#›</a:t>
            </a:fld>
            <a:endParaRPr lang="en-GB"/>
          </a:p>
        </p:txBody>
      </p:sp>
    </p:spTree>
    <p:extLst>
      <p:ext uri="{BB962C8B-B14F-4D97-AF65-F5344CB8AC3E}">
        <p14:creationId xmlns:p14="http://schemas.microsoft.com/office/powerpoint/2010/main" val="147960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a:t>
            </a:fld>
            <a:endParaRPr lang="en-GB"/>
          </a:p>
        </p:txBody>
      </p:sp>
      <p:grpSp>
        <p:nvGrpSpPr>
          <p:cNvPr id="8" name="Group 8">
            <a:extLst>
              <a:ext uri="{FF2B5EF4-FFF2-40B4-BE49-F238E27FC236}">
                <a16:creationId xmlns:a16="http://schemas.microsoft.com/office/drawing/2014/main" id="{0E3A16AB-EFD2-292F-418C-3CB5D497F756}"/>
              </a:ext>
            </a:extLst>
          </p:cNvPr>
          <p:cNvGrpSpPr/>
          <p:nvPr/>
        </p:nvGrpSpPr>
        <p:grpSpPr>
          <a:xfrm>
            <a:off x="2950188" y="1086028"/>
            <a:ext cx="6291621" cy="5732647"/>
            <a:chOff x="0" y="0"/>
            <a:chExt cx="8667508" cy="7536964"/>
          </a:xfrm>
        </p:grpSpPr>
        <p:sp>
          <p:nvSpPr>
            <p:cNvPr id="10" name="Freeform 9">
              <a:extLst>
                <a:ext uri="{FF2B5EF4-FFF2-40B4-BE49-F238E27FC236}">
                  <a16:creationId xmlns:a16="http://schemas.microsoft.com/office/drawing/2014/main" id="{52FCF5C7-53F4-8A79-F43F-67BE0B0DEA8C}"/>
                </a:ext>
              </a:extLst>
            </p:cNvPr>
            <p:cNvSpPr>
              <a:spLocks noGrp="1" noRot="1" noMove="1" noResize="1" noEditPoints="1" noAdjustHandles="1" noChangeArrowheads="1" noChangeShapeType="1"/>
            </p:cNvSpPr>
            <p:nvPr/>
          </p:nvSpPr>
          <p:spPr>
            <a:xfrm>
              <a:off x="0" y="0"/>
              <a:ext cx="8667508" cy="7536964"/>
            </a:xfrm>
            <a:custGeom>
              <a:avLst/>
              <a:gdLst/>
              <a:ahLst/>
              <a:cxnLst/>
              <a:rect l="l" t="t" r="r" b="b"/>
              <a:pathLst>
                <a:path w="8667508" h="7536964">
                  <a:moveTo>
                    <a:pt x="0" y="0"/>
                  </a:moveTo>
                  <a:lnTo>
                    <a:pt x="8667508" y="0"/>
                  </a:lnTo>
                  <a:lnTo>
                    <a:pt x="8667508" y="7536964"/>
                  </a:lnTo>
                  <a:lnTo>
                    <a:pt x="0" y="7536964"/>
                  </a:lnTo>
                  <a:lnTo>
                    <a:pt x="0" y="0"/>
                  </a:lnTo>
                  <a:close/>
                </a:path>
              </a:pathLst>
            </a:custGeom>
            <a:blipFill>
              <a:blip r:embed="rId3"/>
              <a:stretch>
                <a:fillRect/>
              </a:stretch>
            </a:blipFill>
          </p:spPr>
          <p:txBody>
            <a:bodyPr/>
            <a:lstStyle/>
            <a:p>
              <a:endParaRPr lang="en-GB"/>
            </a:p>
          </p:txBody>
        </p:sp>
        <p:sp>
          <p:nvSpPr>
            <p:cNvPr id="11" name="TextBox 10">
              <a:extLst>
                <a:ext uri="{FF2B5EF4-FFF2-40B4-BE49-F238E27FC236}">
                  <a16:creationId xmlns:a16="http://schemas.microsoft.com/office/drawing/2014/main" id="{F0C1B66B-2B08-F402-4784-0F6BF8E06042}"/>
                </a:ext>
              </a:extLst>
            </p:cNvPr>
            <p:cNvSpPr txBox="1">
              <a:spLocks noGrp="1" noRot="1" noMove="1" noResize="1" noEditPoints="1" noAdjustHandles="1" noChangeArrowheads="1" noChangeShapeType="1"/>
            </p:cNvSpPr>
            <p:nvPr/>
          </p:nvSpPr>
          <p:spPr>
            <a:xfrm>
              <a:off x="3834941" y="4896245"/>
              <a:ext cx="997626" cy="582285"/>
            </a:xfrm>
            <a:prstGeom prst="rect">
              <a:avLst/>
            </a:prstGeom>
          </p:spPr>
          <p:txBody>
            <a:bodyPr lIns="0" tIns="0" rIns="0" bIns="0" rtlCol="0" anchor="t">
              <a:spAutoFit/>
            </a:bodyPr>
            <a:lstStyle/>
            <a:p>
              <a:pPr algn="ctr">
                <a:lnSpc>
                  <a:spcPts val="3689"/>
                </a:lnSpc>
              </a:pPr>
              <a:r>
                <a:rPr lang="en-US" sz="2635" b="1" dirty="0">
                  <a:solidFill>
                    <a:srgbClr val="00B050"/>
                  </a:solidFill>
                  <a:latin typeface="Arial" panose="020B0604020202020204" pitchFamily="34" charset="0"/>
                  <a:cs typeface="Arial" panose="020B0604020202020204" pitchFamily="34" charset="0"/>
                </a:rPr>
                <a:t>True</a:t>
              </a:r>
            </a:p>
          </p:txBody>
        </p:sp>
        <p:sp>
          <p:nvSpPr>
            <p:cNvPr id="13" name="TextBox 11">
              <a:extLst>
                <a:ext uri="{FF2B5EF4-FFF2-40B4-BE49-F238E27FC236}">
                  <a16:creationId xmlns:a16="http://schemas.microsoft.com/office/drawing/2014/main" id="{9FAB539A-7F9B-E109-ED93-6FDFF16BCEF6}"/>
                </a:ext>
              </a:extLst>
            </p:cNvPr>
            <p:cNvSpPr txBox="1">
              <a:spLocks noGrp="1" noRot="1" noMove="1" noResize="1" noEditPoints="1" noAdjustHandles="1" noChangeArrowheads="1" noChangeShapeType="1"/>
            </p:cNvSpPr>
            <p:nvPr/>
          </p:nvSpPr>
          <p:spPr>
            <a:xfrm>
              <a:off x="549888" y="4896245"/>
              <a:ext cx="1662264" cy="569036"/>
            </a:xfrm>
            <a:prstGeom prst="rect">
              <a:avLst/>
            </a:prstGeom>
          </p:spPr>
          <p:txBody>
            <a:bodyPr wrap="square" lIns="0" tIns="0" rIns="0" bIns="0" rtlCol="0" anchor="t">
              <a:spAutoFit/>
            </a:bodyPr>
            <a:lstStyle/>
            <a:p>
              <a:pPr algn="ctr">
                <a:lnSpc>
                  <a:spcPts val="3689"/>
                </a:lnSpc>
              </a:pPr>
              <a:r>
                <a:rPr lang="en-US" sz="2635" b="1" dirty="0">
                  <a:solidFill>
                    <a:srgbClr val="FF1616"/>
                  </a:solidFill>
                  <a:latin typeface="Arial" panose="020B0604020202020204" pitchFamily="34" charset="0"/>
                  <a:cs typeface="Arial" panose="020B0604020202020204" pitchFamily="34" charset="0"/>
                </a:rPr>
                <a:t>False</a:t>
              </a:r>
            </a:p>
          </p:txBody>
        </p:sp>
        <p:sp>
          <p:nvSpPr>
            <p:cNvPr id="14" name="TextBox 12">
              <a:extLst>
                <a:ext uri="{FF2B5EF4-FFF2-40B4-BE49-F238E27FC236}">
                  <a16:creationId xmlns:a16="http://schemas.microsoft.com/office/drawing/2014/main" id="{FDC03D59-3CE3-6626-4958-505E35FB6272}"/>
                </a:ext>
              </a:extLst>
            </p:cNvPr>
            <p:cNvSpPr txBox="1">
              <a:spLocks noGrp="1" noRot="1" noMove="1" noResize="1" noEditPoints="1" noAdjustHandles="1" noChangeArrowheads="1" noChangeShapeType="1"/>
            </p:cNvSpPr>
            <p:nvPr/>
          </p:nvSpPr>
          <p:spPr>
            <a:xfrm>
              <a:off x="6610060" y="4896245"/>
              <a:ext cx="1309453" cy="569036"/>
            </a:xfrm>
            <a:prstGeom prst="rect">
              <a:avLst/>
            </a:prstGeom>
          </p:spPr>
          <p:txBody>
            <a:bodyPr wrap="square" lIns="0" tIns="0" rIns="0" bIns="0" rtlCol="0" anchor="t">
              <a:spAutoFit/>
            </a:bodyPr>
            <a:lstStyle/>
            <a:p>
              <a:pPr algn="ctr">
                <a:lnSpc>
                  <a:spcPts val="3689"/>
                </a:lnSpc>
              </a:pPr>
              <a:r>
                <a:rPr lang="en-US" sz="2635" b="1" dirty="0">
                  <a:solidFill>
                    <a:srgbClr val="FF0000"/>
                  </a:solidFill>
                  <a:latin typeface="Arial" panose="020B0604020202020204" pitchFamily="34" charset="0"/>
                  <a:cs typeface="Arial" panose="020B0604020202020204" pitchFamily="34" charset="0"/>
                </a:rPr>
                <a:t>False</a:t>
              </a:r>
            </a:p>
          </p:txBody>
        </p:sp>
      </p:grpSp>
      <p:sp>
        <p:nvSpPr>
          <p:cNvPr id="19" name="Flowchart: Process 18">
            <a:extLst>
              <a:ext uri="{FF2B5EF4-FFF2-40B4-BE49-F238E27FC236}">
                <a16:creationId xmlns:a16="http://schemas.microsoft.com/office/drawing/2014/main" id="{00C35CD3-6DE0-4AE3-AB30-F94CCAF3EE43}"/>
              </a:ext>
            </a:extLst>
          </p:cNvPr>
          <p:cNvSpPr/>
          <p:nvPr/>
        </p:nvSpPr>
        <p:spPr>
          <a:xfrm>
            <a:off x="-11445" y="-36286"/>
            <a:ext cx="12214889" cy="806220"/>
          </a:xfrm>
          <a:prstGeom prst="flowChartProces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7BAFCF3-39A3-B9C0-518B-BCF20DDBEBC7}"/>
              </a:ext>
            </a:extLst>
          </p:cNvPr>
          <p:cNvSpPr txBox="1">
            <a:spLocks noGrp="1" noRot="1" noMove="1" noResize="1" noEditPoints="1" noAdjustHandles="1" noChangeArrowheads="1" noChangeShapeType="1"/>
          </p:cNvSpPr>
          <p:nvPr/>
        </p:nvSpPr>
        <p:spPr>
          <a:xfrm>
            <a:off x="5030298" y="-94841"/>
            <a:ext cx="7767909" cy="923330"/>
          </a:xfrm>
          <a:prstGeom prst="rect">
            <a:avLst/>
          </a:prstGeom>
          <a:noFill/>
        </p:spPr>
        <p:txBody>
          <a:bodyPr wrap="square" rtlCol="0">
            <a:spAutoFit/>
          </a:bodyPr>
          <a:lstStyle/>
          <a:p>
            <a:pPr algn="ctr"/>
            <a:r>
              <a:rPr lang="en-GB" sz="5400" b="1" dirty="0">
                <a:solidFill>
                  <a:srgbClr val="00A3B9"/>
                </a:solidFill>
                <a:latin typeface="Arial" panose="020B0604020202020204" pitchFamily="34" charset="0"/>
                <a:cs typeface="Arial" panose="020B0604020202020204" pitchFamily="34" charset="0"/>
              </a:rPr>
              <a:t>Mental Health Quiz </a:t>
            </a:r>
          </a:p>
        </p:txBody>
      </p:sp>
      <p:sp>
        <p:nvSpPr>
          <p:cNvPr id="15" name="Freeform 9">
            <a:extLst>
              <a:ext uri="{FF2B5EF4-FFF2-40B4-BE49-F238E27FC236}">
                <a16:creationId xmlns:a16="http://schemas.microsoft.com/office/drawing/2014/main" id="{89CA0E62-27C2-87CB-55FD-8D85FE894E92}"/>
              </a:ext>
            </a:extLst>
          </p:cNvPr>
          <p:cNvSpPr>
            <a:spLocks noGrp="1" noRot="1" noMove="1" noResize="1" noEditPoints="1" noAdjustHandles="1" noChangeArrowheads="1" noChangeShapeType="1"/>
          </p:cNvSpPr>
          <p:nvPr/>
        </p:nvSpPr>
        <p:spPr>
          <a:xfrm>
            <a:off x="144168" y="60491"/>
            <a:ext cx="2080959" cy="2051074"/>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4"/>
            <a:stretch>
              <a:fillRect/>
            </a:stretch>
          </a:blipFill>
        </p:spPr>
        <p:txBody>
          <a:bodyPr/>
          <a:lstStyle/>
          <a:p>
            <a:endParaRPr lang="en-GB"/>
          </a:p>
        </p:txBody>
      </p:sp>
    </p:spTree>
    <p:extLst>
      <p:ext uri="{BB962C8B-B14F-4D97-AF65-F5344CB8AC3E}">
        <p14:creationId xmlns:p14="http://schemas.microsoft.com/office/powerpoint/2010/main" val="62035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10</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BF6CF679-DDC0-1BDF-B73C-764FE0AC3D5F}"/>
              </a:ext>
            </a:extLst>
          </p:cNvPr>
          <p:cNvSpPr txBox="1">
            <a:spLocks noGrp="1" noRot="1" noMove="1" noResize="1" noEditPoints="1" noAdjustHandles="1" noChangeArrowheads="1" noChangeShapeType="1"/>
          </p:cNvSpPr>
          <p:nvPr/>
        </p:nvSpPr>
        <p:spPr>
          <a:xfrm>
            <a:off x="2060708" y="892628"/>
            <a:ext cx="9949543" cy="95410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Which of these symptoms can happen if you’re depressed? </a:t>
            </a:r>
          </a:p>
        </p:txBody>
      </p:sp>
      <p:sp>
        <p:nvSpPr>
          <p:cNvPr id="6" name="TextBox 5">
            <a:extLst>
              <a:ext uri="{FF2B5EF4-FFF2-40B4-BE49-F238E27FC236}">
                <a16:creationId xmlns:a16="http://schemas.microsoft.com/office/drawing/2014/main" id="{1B8CC590-4151-86FD-D936-97699376C889}"/>
              </a:ext>
            </a:extLst>
          </p:cNvPr>
          <p:cNvSpPr txBox="1">
            <a:spLocks noGrp="1" noRot="1" noMove="1" noResize="1" noEditPoints="1" noAdjustHandles="1" noChangeArrowheads="1" noChangeShapeType="1"/>
          </p:cNvSpPr>
          <p:nvPr/>
        </p:nvSpPr>
        <p:spPr>
          <a:xfrm>
            <a:off x="2242457" y="2434325"/>
            <a:ext cx="5747657" cy="2246769"/>
          </a:xfrm>
          <a:prstGeom prst="rect">
            <a:avLst/>
          </a:prstGeom>
          <a:noFill/>
        </p:spPr>
        <p:txBody>
          <a:bodyPr wrap="square" rtlCol="0">
            <a:spAutoFit/>
          </a:bodyPr>
          <a:lstStyle/>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Don’t feel hungry</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Hungry all the time</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Always tired </a:t>
            </a:r>
          </a:p>
        </p:txBody>
      </p:sp>
      <p:sp>
        <p:nvSpPr>
          <p:cNvPr id="7" name="Freeform 15">
            <a:extLst>
              <a:ext uri="{FF2B5EF4-FFF2-40B4-BE49-F238E27FC236}">
                <a16:creationId xmlns:a16="http://schemas.microsoft.com/office/drawing/2014/main" id="{6422935A-E4EA-FC16-C341-8CA631E2CD31}"/>
              </a:ext>
            </a:extLst>
          </p:cNvPr>
          <p:cNvSpPr>
            <a:spLocks noGrp="1" noRot="1" noMove="1" noResize="1" noEditPoints="1" noAdjustHandles="1" noChangeArrowheads="1" noChangeShapeType="1"/>
          </p:cNvSpPr>
          <p:nvPr/>
        </p:nvSpPr>
        <p:spPr>
          <a:xfrm>
            <a:off x="6562060" y="2069200"/>
            <a:ext cx="4791740" cy="3531047"/>
          </a:xfrm>
          <a:custGeom>
            <a:avLst/>
            <a:gdLst/>
            <a:ahLst/>
            <a:cxnLst/>
            <a:rect l="l" t="t" r="r" b="b"/>
            <a:pathLst>
              <a:path w="5782867" h="4588747">
                <a:moveTo>
                  <a:pt x="0" y="0"/>
                </a:moveTo>
                <a:lnTo>
                  <a:pt x="5782866" y="0"/>
                </a:lnTo>
                <a:lnTo>
                  <a:pt x="5782866" y="4588747"/>
                </a:lnTo>
                <a:lnTo>
                  <a:pt x="0" y="4588747"/>
                </a:lnTo>
                <a:lnTo>
                  <a:pt x="0" y="0"/>
                </a:lnTo>
                <a:close/>
              </a:path>
            </a:pathLst>
          </a:custGeom>
          <a:blipFill>
            <a:blip r:embed="rId4"/>
            <a:stretch>
              <a:fillRect t="-2212" b="-2212"/>
            </a:stretch>
          </a:blipFill>
        </p:spPr>
        <p:txBody>
          <a:bodyPr/>
          <a:lstStyle/>
          <a:p>
            <a:endParaRPr lang="en-GB"/>
          </a:p>
        </p:txBody>
      </p:sp>
    </p:spTree>
    <p:extLst>
      <p:ext uri="{BB962C8B-B14F-4D97-AF65-F5344CB8AC3E}">
        <p14:creationId xmlns:p14="http://schemas.microsoft.com/office/powerpoint/2010/main" val="346194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11</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E14B9AE8-207B-0E65-A12F-AC8CF0AC1862}"/>
              </a:ext>
            </a:extLst>
          </p:cNvPr>
          <p:cNvSpPr txBox="1">
            <a:spLocks noGrp="1" noRot="1" noMove="1" noResize="1" noEditPoints="1" noAdjustHandles="1" noChangeArrowheads="1" noChangeShapeType="1"/>
          </p:cNvSpPr>
          <p:nvPr/>
        </p:nvSpPr>
        <p:spPr>
          <a:xfrm>
            <a:off x="2434856" y="2905780"/>
            <a:ext cx="2860158"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All of them</a:t>
            </a:r>
          </a:p>
        </p:txBody>
      </p:sp>
      <p:sp>
        <p:nvSpPr>
          <p:cNvPr id="6" name="TextBox 5">
            <a:extLst>
              <a:ext uri="{FF2B5EF4-FFF2-40B4-BE49-F238E27FC236}">
                <a16:creationId xmlns:a16="http://schemas.microsoft.com/office/drawing/2014/main" id="{456A511D-24D5-28DF-C7F8-C4A169FABEA4}"/>
              </a:ext>
            </a:extLst>
          </p:cNvPr>
          <p:cNvSpPr txBox="1">
            <a:spLocks noGrp="1" noRot="1" noMove="1" noResize="1" noEditPoints="1" noAdjustHandles="1" noChangeArrowheads="1" noChangeShapeType="1"/>
          </p:cNvSpPr>
          <p:nvPr/>
        </p:nvSpPr>
        <p:spPr>
          <a:xfrm>
            <a:off x="4944140" y="2351782"/>
            <a:ext cx="6900530" cy="1631216"/>
          </a:xfrm>
          <a:prstGeom prst="rect">
            <a:avLst/>
          </a:prstGeom>
          <a:noFill/>
        </p:spPr>
        <p:txBody>
          <a:bodyPr wrap="square" rtlCol="0">
            <a:spAutoFit/>
          </a:bodyPr>
          <a:lstStyle/>
          <a:p>
            <a:pPr algn="just"/>
            <a:r>
              <a:rPr lang="en-GB" sz="2000" b="1" dirty="0">
                <a:solidFill>
                  <a:schemeClr val="bg1"/>
                </a:solidFill>
                <a:latin typeface="Arial" panose="020B0604020202020204" pitchFamily="34" charset="0"/>
                <a:cs typeface="Arial" panose="020B0604020202020204" pitchFamily="34" charset="0"/>
              </a:rPr>
              <a:t>People can experience depression in different ways. What most people experience, however, is sadness or hopelessness and very often they are no longer able to enjoy the things they previously took great pleasure in. But with the right help they can and do recover.</a:t>
            </a:r>
          </a:p>
        </p:txBody>
      </p:sp>
      <p:sp>
        <p:nvSpPr>
          <p:cNvPr id="7" name="TextBox 6">
            <a:extLst>
              <a:ext uri="{FF2B5EF4-FFF2-40B4-BE49-F238E27FC236}">
                <a16:creationId xmlns:a16="http://schemas.microsoft.com/office/drawing/2014/main" id="{62A8AC83-261B-310B-CACD-ADE3B2C06D60}"/>
              </a:ext>
            </a:extLst>
          </p:cNvPr>
          <p:cNvSpPr txBox="1">
            <a:spLocks noGrp="1" noRot="1" noMove="1" noResize="1" noEditPoints="1" noAdjustHandles="1" noChangeArrowheads="1" noChangeShapeType="1"/>
          </p:cNvSpPr>
          <p:nvPr/>
        </p:nvSpPr>
        <p:spPr>
          <a:xfrm>
            <a:off x="10509363" y="5987018"/>
            <a:ext cx="859615" cy="369332"/>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(Mind)</a:t>
            </a:r>
          </a:p>
        </p:txBody>
      </p:sp>
    </p:spTree>
    <p:extLst>
      <p:ext uri="{BB962C8B-B14F-4D97-AF65-F5344CB8AC3E}">
        <p14:creationId xmlns:p14="http://schemas.microsoft.com/office/powerpoint/2010/main" val="403840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12</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0D76E597-C8F8-1907-E95B-6A9F5D1560BC}"/>
              </a:ext>
            </a:extLst>
          </p:cNvPr>
          <p:cNvSpPr txBox="1">
            <a:spLocks noGrp="1" noRot="1" noMove="1" noResize="1" noEditPoints="1" noAdjustHandles="1" noChangeArrowheads="1" noChangeShapeType="1"/>
          </p:cNvSpPr>
          <p:nvPr/>
        </p:nvSpPr>
        <p:spPr>
          <a:xfrm>
            <a:off x="1937657" y="1212111"/>
            <a:ext cx="8708572"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What can exercise do for your mental health?</a:t>
            </a:r>
          </a:p>
        </p:txBody>
      </p:sp>
      <p:sp>
        <p:nvSpPr>
          <p:cNvPr id="6" name="TextBox 5">
            <a:extLst>
              <a:ext uri="{FF2B5EF4-FFF2-40B4-BE49-F238E27FC236}">
                <a16:creationId xmlns:a16="http://schemas.microsoft.com/office/drawing/2014/main" id="{BE30EBB1-1154-9D52-DBC0-9D79BCAA7274}"/>
              </a:ext>
            </a:extLst>
          </p:cNvPr>
          <p:cNvSpPr txBox="1">
            <a:spLocks noGrp="1" noRot="1" noMove="1" noResize="1" noEditPoints="1" noAdjustHandles="1" noChangeArrowheads="1" noChangeShapeType="1"/>
          </p:cNvSpPr>
          <p:nvPr/>
        </p:nvSpPr>
        <p:spPr>
          <a:xfrm>
            <a:off x="1937657" y="2229958"/>
            <a:ext cx="8708572" cy="2677656"/>
          </a:xfrm>
          <a:prstGeom prst="rect">
            <a:avLst/>
          </a:prstGeom>
          <a:noFill/>
        </p:spPr>
        <p:txBody>
          <a:bodyPr wrap="square" rtlCol="0">
            <a:spAutoFit/>
          </a:bodyPr>
          <a:lstStyle/>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Nothing, it’s only good for your physical health</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It stops you from facing your problems</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It releases endorphins that make you feel good</a:t>
            </a:r>
          </a:p>
          <a:p>
            <a:endParaRPr lang="en-GB" sz="2800" b="1" dirty="0">
              <a:solidFill>
                <a:schemeClr val="bg1"/>
              </a:solidFill>
              <a:latin typeface="Arial" panose="020B0604020202020204" pitchFamily="34" charset="0"/>
              <a:cs typeface="Arial" panose="020B0604020202020204" pitchFamily="34" charset="0"/>
            </a:endParaRPr>
          </a:p>
        </p:txBody>
      </p:sp>
      <p:sp>
        <p:nvSpPr>
          <p:cNvPr id="7" name="Freeform 24">
            <a:extLst>
              <a:ext uri="{FF2B5EF4-FFF2-40B4-BE49-F238E27FC236}">
                <a16:creationId xmlns:a16="http://schemas.microsoft.com/office/drawing/2014/main" id="{8F3AF484-8029-2970-2ED8-27E40A9C6C1A}"/>
              </a:ext>
            </a:extLst>
          </p:cNvPr>
          <p:cNvSpPr>
            <a:spLocks noGrp="1" noRot="1" noMove="1" noResize="1" noEditPoints="1" noAdjustHandles="1" noChangeArrowheads="1" noChangeShapeType="1"/>
          </p:cNvSpPr>
          <p:nvPr/>
        </p:nvSpPr>
        <p:spPr>
          <a:xfrm>
            <a:off x="7531511" y="4569491"/>
            <a:ext cx="2722832" cy="1786859"/>
          </a:xfrm>
          <a:custGeom>
            <a:avLst/>
            <a:gdLst/>
            <a:ahLst/>
            <a:cxnLst/>
            <a:rect l="l" t="t" r="r" b="b"/>
            <a:pathLst>
              <a:path w="3630443" h="2382478">
                <a:moveTo>
                  <a:pt x="0" y="0"/>
                </a:moveTo>
                <a:lnTo>
                  <a:pt x="3630443" y="0"/>
                </a:lnTo>
                <a:lnTo>
                  <a:pt x="3630443" y="2382479"/>
                </a:lnTo>
                <a:lnTo>
                  <a:pt x="0" y="23824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196631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13</a:t>
            </a:fld>
            <a:endParaRPr lang="en-GB" dirty="0"/>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0D76E597-C8F8-1907-E95B-6A9F5D1560BC}"/>
              </a:ext>
            </a:extLst>
          </p:cNvPr>
          <p:cNvSpPr txBox="1">
            <a:spLocks noGrp="1" noRot="1" noMove="1" noResize="1" noEditPoints="1" noAdjustHandles="1" noChangeArrowheads="1" noChangeShapeType="1"/>
          </p:cNvSpPr>
          <p:nvPr/>
        </p:nvSpPr>
        <p:spPr>
          <a:xfrm>
            <a:off x="1352948" y="3149247"/>
            <a:ext cx="4030227"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It releases endorphins</a:t>
            </a:r>
          </a:p>
        </p:txBody>
      </p:sp>
      <p:sp>
        <p:nvSpPr>
          <p:cNvPr id="6" name="TextBox 5">
            <a:extLst>
              <a:ext uri="{FF2B5EF4-FFF2-40B4-BE49-F238E27FC236}">
                <a16:creationId xmlns:a16="http://schemas.microsoft.com/office/drawing/2014/main" id="{BE30EBB1-1154-9D52-DBC0-9D79BCAA7274}"/>
              </a:ext>
            </a:extLst>
          </p:cNvPr>
          <p:cNvSpPr txBox="1">
            <a:spLocks noGrp="1" noRot="1" noMove="1" noResize="1" noEditPoints="1" noAdjustHandles="1" noChangeArrowheads="1" noChangeShapeType="1"/>
          </p:cNvSpPr>
          <p:nvPr/>
        </p:nvSpPr>
        <p:spPr>
          <a:xfrm>
            <a:off x="5679956" y="2415063"/>
            <a:ext cx="6268283" cy="2246769"/>
          </a:xfrm>
          <a:prstGeom prst="rect">
            <a:avLst/>
          </a:prstGeom>
          <a:noFill/>
        </p:spPr>
        <p:txBody>
          <a:bodyPr wrap="square" rtlCol="0">
            <a:spAutoFit/>
          </a:bodyPr>
          <a:lstStyle/>
          <a:p>
            <a:pPr algn="just"/>
            <a:r>
              <a:rPr lang="en-GB" sz="2000" b="1" i="0" dirty="0">
                <a:solidFill>
                  <a:schemeClr val="bg1"/>
                </a:solidFill>
                <a:effectLst/>
                <a:latin typeface="Arial" panose="020B0604020202020204" pitchFamily="34" charset="0"/>
                <a:cs typeface="Arial" panose="020B0604020202020204" pitchFamily="34" charset="0"/>
              </a:rPr>
              <a:t>Exercise not only benefits your physical and mental health, but it also improves your overall mood and happiness.</a:t>
            </a:r>
            <a:r>
              <a:rPr lang="en-GB" sz="2000" b="1" dirty="0">
                <a:solidFill>
                  <a:schemeClr val="bg1"/>
                </a:solidFill>
                <a:latin typeface="Arial" panose="020B0604020202020204" pitchFamily="34" charset="0"/>
                <a:cs typeface="Arial" panose="020B0604020202020204" pitchFamily="34" charset="0"/>
              </a:rPr>
              <a:t> </a:t>
            </a:r>
            <a:r>
              <a:rPr lang="en-GB" sz="2000" b="1" i="0" dirty="0">
                <a:solidFill>
                  <a:schemeClr val="bg1"/>
                </a:solidFill>
                <a:effectLst/>
                <a:latin typeface="Arial" panose="020B0604020202020204" pitchFamily="34" charset="0"/>
                <a:cs typeface="Arial" panose="020B0604020202020204" pitchFamily="34" charset="0"/>
              </a:rPr>
              <a:t>When you exercise, endorphins (a feel-good chemical) are released in the brain, leading to an overall more positive mood. Exercise can also lead to a boost in self-esteem and self-confidence.</a:t>
            </a:r>
            <a:endParaRPr lang="en-GB"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2BE3B1E-3351-619B-43C9-BC9E88ED2306}"/>
              </a:ext>
            </a:extLst>
          </p:cNvPr>
          <p:cNvSpPr txBox="1">
            <a:spLocks noGrp="1" noRot="1" noMove="1" noResize="1" noEditPoints="1" noAdjustHandles="1" noChangeArrowheads="1" noChangeShapeType="1"/>
          </p:cNvSpPr>
          <p:nvPr/>
        </p:nvSpPr>
        <p:spPr>
          <a:xfrm>
            <a:off x="10459561" y="5987018"/>
            <a:ext cx="894239" cy="369332"/>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(Mind)</a:t>
            </a:r>
          </a:p>
        </p:txBody>
      </p:sp>
    </p:spTree>
    <p:extLst>
      <p:ext uri="{BB962C8B-B14F-4D97-AF65-F5344CB8AC3E}">
        <p14:creationId xmlns:p14="http://schemas.microsoft.com/office/powerpoint/2010/main" val="204965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14</a:t>
            </a:fld>
            <a:endParaRPr lang="en-GB"/>
          </a:p>
        </p:txBody>
      </p:sp>
      <p:sp>
        <p:nvSpPr>
          <p:cNvPr id="12" name="Freeform 26">
            <a:extLst>
              <a:ext uri="{FF2B5EF4-FFF2-40B4-BE49-F238E27FC236}">
                <a16:creationId xmlns:a16="http://schemas.microsoft.com/office/drawing/2014/main" id="{E7A66B78-2CFC-10CC-AC60-567095897DD6}"/>
              </a:ext>
            </a:extLst>
          </p:cNvPr>
          <p:cNvSpPr/>
          <p:nvPr/>
        </p:nvSpPr>
        <p:spPr>
          <a:xfrm>
            <a:off x="586020" y="1916186"/>
            <a:ext cx="868853" cy="907760"/>
          </a:xfrm>
          <a:custGeom>
            <a:avLst/>
            <a:gdLst/>
            <a:ahLst/>
            <a:cxnLst/>
            <a:rect l="l" t="t" r="r" b="b"/>
            <a:pathLst>
              <a:path w="1230719" h="1230719">
                <a:moveTo>
                  <a:pt x="0" y="0"/>
                </a:moveTo>
                <a:lnTo>
                  <a:pt x="1230719" y="0"/>
                </a:lnTo>
                <a:lnTo>
                  <a:pt x="1230719" y="1230719"/>
                </a:lnTo>
                <a:lnTo>
                  <a:pt x="0" y="1230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6" name="Freeform 27">
            <a:extLst>
              <a:ext uri="{FF2B5EF4-FFF2-40B4-BE49-F238E27FC236}">
                <a16:creationId xmlns:a16="http://schemas.microsoft.com/office/drawing/2014/main" id="{C2CE8A49-3351-765C-9D05-335E8C94BD34}"/>
              </a:ext>
            </a:extLst>
          </p:cNvPr>
          <p:cNvSpPr/>
          <p:nvPr/>
        </p:nvSpPr>
        <p:spPr>
          <a:xfrm>
            <a:off x="579781" y="3046344"/>
            <a:ext cx="868853" cy="907761"/>
          </a:xfrm>
          <a:custGeom>
            <a:avLst/>
            <a:gdLst/>
            <a:ahLst/>
            <a:cxnLst/>
            <a:rect l="l" t="t" r="r" b="b"/>
            <a:pathLst>
              <a:path w="1230719" h="1230719">
                <a:moveTo>
                  <a:pt x="0" y="0"/>
                </a:moveTo>
                <a:lnTo>
                  <a:pt x="1230719" y="0"/>
                </a:lnTo>
                <a:lnTo>
                  <a:pt x="1230719" y="1230719"/>
                </a:lnTo>
                <a:lnTo>
                  <a:pt x="0" y="12307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TextBox 17">
            <a:extLst>
              <a:ext uri="{FF2B5EF4-FFF2-40B4-BE49-F238E27FC236}">
                <a16:creationId xmlns:a16="http://schemas.microsoft.com/office/drawing/2014/main" id="{B05BA605-4148-8C9B-B42A-4FA40C5826D2}"/>
              </a:ext>
            </a:extLst>
          </p:cNvPr>
          <p:cNvSpPr txBox="1">
            <a:spLocks noGrp="1" noRot="1" noMove="1" noResize="1" noEditPoints="1" noAdjustHandles="1" noChangeArrowheads="1" noChangeShapeType="1"/>
          </p:cNvSpPr>
          <p:nvPr/>
        </p:nvSpPr>
        <p:spPr>
          <a:xfrm>
            <a:off x="586020" y="433870"/>
            <a:ext cx="3678864" cy="1015663"/>
          </a:xfrm>
          <a:prstGeom prst="rect">
            <a:avLst/>
          </a:prstGeom>
          <a:noFill/>
        </p:spPr>
        <p:txBody>
          <a:bodyPr wrap="square" rtlCol="0">
            <a:spAutoFit/>
          </a:bodyPr>
          <a:lstStyle/>
          <a:p>
            <a:r>
              <a:rPr lang="en-GB" sz="6000" b="1" dirty="0">
                <a:solidFill>
                  <a:schemeClr val="bg1"/>
                </a:solidFill>
                <a:latin typeface="Arial" panose="020B0604020202020204" pitchFamily="34" charset="0"/>
                <a:cs typeface="Arial" panose="020B0604020202020204" pitchFamily="34" charset="0"/>
              </a:rPr>
              <a:t>Let's Talk</a:t>
            </a:r>
          </a:p>
        </p:txBody>
      </p:sp>
      <p:sp>
        <p:nvSpPr>
          <p:cNvPr id="20" name="TextBox 28">
            <a:extLst>
              <a:ext uri="{FF2B5EF4-FFF2-40B4-BE49-F238E27FC236}">
                <a16:creationId xmlns:a16="http://schemas.microsoft.com/office/drawing/2014/main" id="{D094C950-C41F-77F8-31FD-B10E4411FB67}"/>
              </a:ext>
            </a:extLst>
          </p:cNvPr>
          <p:cNvSpPr txBox="1">
            <a:spLocks noGrp="1" noRot="1" noMove="1" noResize="1" noEditPoints="1" noAdjustHandles="1" noChangeArrowheads="1" noChangeShapeType="1"/>
          </p:cNvSpPr>
          <p:nvPr/>
        </p:nvSpPr>
        <p:spPr>
          <a:xfrm>
            <a:off x="1643658" y="2032885"/>
            <a:ext cx="5261461" cy="651269"/>
          </a:xfrm>
          <a:prstGeom prst="rect">
            <a:avLst/>
          </a:prstGeom>
        </p:spPr>
        <p:txBody>
          <a:bodyPr wrap="square" lIns="0" tIns="0" rIns="0" bIns="0" rtlCol="0" anchor="t">
            <a:spAutoFit/>
          </a:bodyPr>
          <a:lstStyle/>
          <a:p>
            <a:pPr>
              <a:lnSpc>
                <a:spcPts val="5786"/>
              </a:lnSpc>
            </a:pPr>
            <a:r>
              <a:rPr lang="en-US" sz="3200" b="1" dirty="0">
                <a:solidFill>
                  <a:srgbClr val="F7BA01"/>
                </a:solidFill>
                <a:latin typeface="Arial" panose="020B0604020202020204" pitchFamily="34" charset="0"/>
                <a:cs typeface="Arial" panose="020B0604020202020204" pitchFamily="34" charset="0"/>
              </a:rPr>
              <a:t>support@matesinmind.org</a:t>
            </a:r>
          </a:p>
        </p:txBody>
      </p:sp>
      <p:sp>
        <p:nvSpPr>
          <p:cNvPr id="21" name="TextBox 29">
            <a:extLst>
              <a:ext uri="{FF2B5EF4-FFF2-40B4-BE49-F238E27FC236}">
                <a16:creationId xmlns:a16="http://schemas.microsoft.com/office/drawing/2014/main" id="{9DC4FC00-2658-E25B-BF54-968D979B4456}"/>
              </a:ext>
            </a:extLst>
          </p:cNvPr>
          <p:cNvSpPr txBox="1">
            <a:spLocks noGrp="1" noRot="1" noMove="1" noResize="1" noEditPoints="1" noAdjustHandles="1" noChangeArrowheads="1" noChangeShapeType="1"/>
          </p:cNvSpPr>
          <p:nvPr/>
        </p:nvSpPr>
        <p:spPr>
          <a:xfrm>
            <a:off x="1637420" y="3103365"/>
            <a:ext cx="3618772" cy="651269"/>
          </a:xfrm>
          <a:prstGeom prst="rect">
            <a:avLst/>
          </a:prstGeom>
        </p:spPr>
        <p:txBody>
          <a:bodyPr wrap="square" lIns="0" tIns="0" rIns="0" bIns="0" rtlCol="0" anchor="t">
            <a:spAutoFit/>
          </a:bodyPr>
          <a:lstStyle/>
          <a:p>
            <a:pPr>
              <a:lnSpc>
                <a:spcPts val="5786"/>
              </a:lnSpc>
            </a:pPr>
            <a:r>
              <a:rPr lang="en-US" sz="3200" b="1" dirty="0">
                <a:solidFill>
                  <a:srgbClr val="F7BA01"/>
                </a:solidFill>
                <a:latin typeface="Arial" panose="020B0604020202020204" pitchFamily="34" charset="0"/>
                <a:cs typeface="Arial" panose="020B0604020202020204" pitchFamily="34" charset="0"/>
              </a:rPr>
              <a:t>020 3510 5018</a:t>
            </a:r>
          </a:p>
        </p:txBody>
      </p:sp>
      <p:sp>
        <p:nvSpPr>
          <p:cNvPr id="22" name="TextBox 30">
            <a:extLst>
              <a:ext uri="{FF2B5EF4-FFF2-40B4-BE49-F238E27FC236}">
                <a16:creationId xmlns:a16="http://schemas.microsoft.com/office/drawing/2014/main" id="{700F6036-78F1-FE37-EE53-AF0B08886844}"/>
              </a:ext>
            </a:extLst>
          </p:cNvPr>
          <p:cNvSpPr txBox="1">
            <a:spLocks noGrp="1" noRot="1" noMove="1" noResize="1" noEditPoints="1" noAdjustHandles="1" noChangeArrowheads="1" noChangeShapeType="1"/>
          </p:cNvSpPr>
          <p:nvPr/>
        </p:nvSpPr>
        <p:spPr>
          <a:xfrm>
            <a:off x="1592249" y="4132347"/>
            <a:ext cx="6406839" cy="2387666"/>
          </a:xfrm>
          <a:prstGeom prst="rect">
            <a:avLst/>
          </a:prstGeom>
        </p:spPr>
        <p:txBody>
          <a:bodyPr lIns="0" tIns="0" rIns="0" bIns="0" rtlCol="0" anchor="t">
            <a:spAutoFit/>
          </a:bodyPr>
          <a:lstStyle/>
          <a:p>
            <a:pPr>
              <a:lnSpc>
                <a:spcPts val="9621"/>
              </a:lnSpc>
            </a:pPr>
            <a:r>
              <a:rPr lang="en-US" sz="6000" b="1" dirty="0">
                <a:solidFill>
                  <a:srgbClr val="FFFFFF"/>
                </a:solidFill>
                <a:latin typeface="Arial" panose="020B0604020202020204" pitchFamily="34" charset="0"/>
                <a:cs typeface="Arial" panose="020B0604020202020204" pitchFamily="34" charset="0"/>
              </a:rPr>
              <a:t>Be a mate.</a:t>
            </a:r>
          </a:p>
          <a:p>
            <a:pPr>
              <a:lnSpc>
                <a:spcPts val="9621"/>
              </a:lnSpc>
            </a:pPr>
            <a:r>
              <a:rPr lang="en-US" sz="6000" b="1" dirty="0">
                <a:solidFill>
                  <a:srgbClr val="F7BA01"/>
                </a:solidFill>
                <a:latin typeface="Arial" panose="020B0604020202020204" pitchFamily="34" charset="0"/>
                <a:cs typeface="Arial" panose="020B0604020202020204" pitchFamily="34" charset="0"/>
              </a:rPr>
              <a:t>Be the change.</a:t>
            </a:r>
          </a:p>
        </p:txBody>
      </p:sp>
      <p:sp>
        <p:nvSpPr>
          <p:cNvPr id="23" name="Freeform 9">
            <a:extLst>
              <a:ext uri="{FF2B5EF4-FFF2-40B4-BE49-F238E27FC236}">
                <a16:creationId xmlns:a16="http://schemas.microsoft.com/office/drawing/2014/main" id="{64915903-5815-76A6-1101-95AB66E78973}"/>
              </a:ext>
            </a:extLst>
          </p:cNvPr>
          <p:cNvSpPr>
            <a:spLocks noGrp="1" noRot="1" noMove="1" noResize="1" noEditPoints="1" noAdjustHandles="1" noChangeArrowheads="1" noChangeShapeType="1"/>
          </p:cNvSpPr>
          <p:nvPr/>
        </p:nvSpPr>
        <p:spPr>
          <a:xfrm>
            <a:off x="7735029" y="1443804"/>
            <a:ext cx="3618771" cy="3739590"/>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366479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2</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81359609-1D4F-F4DF-9360-087104D410BF}"/>
              </a:ext>
            </a:extLst>
          </p:cNvPr>
          <p:cNvSpPr txBox="1">
            <a:spLocks noGrp="1" noRot="1" noMove="1" noResize="1" noEditPoints="1" noAdjustHandles="1" noChangeArrowheads="1" noChangeShapeType="1"/>
          </p:cNvSpPr>
          <p:nvPr/>
        </p:nvSpPr>
        <p:spPr>
          <a:xfrm>
            <a:off x="1825855" y="1745041"/>
            <a:ext cx="9954807" cy="1384995"/>
          </a:xfrm>
          <a:prstGeom prst="rect">
            <a:avLst/>
          </a:prstGeom>
          <a:noFill/>
        </p:spPr>
        <p:txBody>
          <a:bodyPr wrap="square" rtlCol="0">
            <a:spAutoFit/>
          </a:bodyPr>
          <a:lstStyle/>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Mental health accounted for more lost working time than confirmed COVID cases.</a:t>
            </a:r>
            <a:endParaRPr lang="en-GB" sz="2800" dirty="0">
              <a:solidFill>
                <a:schemeClr val="bg1"/>
              </a:solidFill>
              <a:latin typeface="Arial" panose="020B0604020202020204" pitchFamily="34" charset="0"/>
              <a:cs typeface="Arial" panose="020B0604020202020204" pitchFamily="34" charset="0"/>
            </a:endParaRPr>
          </a:p>
        </p:txBody>
      </p:sp>
      <p:sp>
        <p:nvSpPr>
          <p:cNvPr id="6" name="Freeform 26">
            <a:extLst>
              <a:ext uri="{FF2B5EF4-FFF2-40B4-BE49-F238E27FC236}">
                <a16:creationId xmlns:a16="http://schemas.microsoft.com/office/drawing/2014/main" id="{EDC493BA-C57B-6849-F505-96FC4BA56B8C}"/>
              </a:ext>
            </a:extLst>
          </p:cNvPr>
          <p:cNvSpPr>
            <a:spLocks noGrp="1" noRot="1" noMove="1" noResize="1" noEditPoints="1" noAdjustHandles="1" noChangeArrowheads="1" noChangeShapeType="1"/>
          </p:cNvSpPr>
          <p:nvPr/>
        </p:nvSpPr>
        <p:spPr>
          <a:xfrm>
            <a:off x="3337464" y="4064200"/>
            <a:ext cx="1608960" cy="1158451"/>
          </a:xfrm>
          <a:custGeom>
            <a:avLst/>
            <a:gdLst/>
            <a:ahLst/>
            <a:cxnLst/>
            <a:rect l="l" t="t" r="r" b="b"/>
            <a:pathLst>
              <a:path w="1608960" h="1158451">
                <a:moveTo>
                  <a:pt x="0" y="0"/>
                </a:moveTo>
                <a:lnTo>
                  <a:pt x="1608960" y="0"/>
                </a:lnTo>
                <a:lnTo>
                  <a:pt x="1608960" y="1158451"/>
                </a:lnTo>
                <a:lnTo>
                  <a:pt x="0" y="11584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27">
            <a:extLst>
              <a:ext uri="{FF2B5EF4-FFF2-40B4-BE49-F238E27FC236}">
                <a16:creationId xmlns:a16="http://schemas.microsoft.com/office/drawing/2014/main" id="{64A0D030-F44B-F7A4-D63E-4B7A66167667}"/>
              </a:ext>
            </a:extLst>
          </p:cNvPr>
          <p:cNvSpPr>
            <a:spLocks noGrp="1" noRot="1" noMove="1" noResize="1" noEditPoints="1" noAdjustHandles="1" noChangeArrowheads="1" noChangeShapeType="1"/>
          </p:cNvSpPr>
          <p:nvPr/>
        </p:nvSpPr>
        <p:spPr>
          <a:xfrm>
            <a:off x="7981354" y="4064200"/>
            <a:ext cx="1608960" cy="1158451"/>
          </a:xfrm>
          <a:custGeom>
            <a:avLst/>
            <a:gdLst/>
            <a:ahLst/>
            <a:cxnLst/>
            <a:rect l="l" t="t" r="r" b="b"/>
            <a:pathLst>
              <a:path w="1608960" h="1158451">
                <a:moveTo>
                  <a:pt x="0" y="0"/>
                </a:moveTo>
                <a:lnTo>
                  <a:pt x="1608960" y="0"/>
                </a:lnTo>
                <a:lnTo>
                  <a:pt x="1608960" y="1158452"/>
                </a:lnTo>
                <a:lnTo>
                  <a:pt x="0" y="11584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extLst>
      <p:ext uri="{BB962C8B-B14F-4D97-AF65-F5344CB8AC3E}">
        <p14:creationId xmlns:p14="http://schemas.microsoft.com/office/powerpoint/2010/main" val="319639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3</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5477999E-8059-0D2E-06DF-8A7816228C6D}"/>
              </a:ext>
            </a:extLst>
          </p:cNvPr>
          <p:cNvSpPr txBox="1">
            <a:spLocks noGrp="1" noRot="1" noMove="1" noResize="1" noEditPoints="1" noAdjustHandles="1" noChangeArrowheads="1" noChangeShapeType="1"/>
          </p:cNvSpPr>
          <p:nvPr/>
        </p:nvSpPr>
        <p:spPr>
          <a:xfrm>
            <a:off x="4623578" y="2441361"/>
            <a:ext cx="713267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b="1" dirty="0">
                <a:solidFill>
                  <a:schemeClr val="bg1"/>
                </a:solidFill>
                <a:latin typeface="Arial" panose="020B0604020202020204" pitchFamily="34" charset="0"/>
                <a:cs typeface="Arial" panose="020B0604020202020204" pitchFamily="34" charset="0"/>
              </a:rPr>
              <a:t>Mental health issues were the primary reason for time off work during 2021. GoodShape's </a:t>
            </a:r>
            <a:r>
              <a:rPr lang="en-US" sz="2000" b="1" i="1" dirty="0">
                <a:solidFill>
                  <a:schemeClr val="bg1"/>
                </a:solidFill>
                <a:latin typeface="Arial" panose="020B0604020202020204" pitchFamily="34" charset="0"/>
                <a:cs typeface="Arial" panose="020B0604020202020204" pitchFamily="34" charset="0"/>
              </a:rPr>
              <a:t>UK PLC 2021 Workforce Health Report </a:t>
            </a:r>
            <a:r>
              <a:rPr lang="en-US" sz="2000" b="1" dirty="0">
                <a:solidFill>
                  <a:schemeClr val="bg1"/>
                </a:solidFill>
                <a:latin typeface="Arial" panose="020B0604020202020204" pitchFamily="34" charset="0"/>
                <a:cs typeface="Arial" panose="020B0604020202020204" pitchFamily="34" charset="0"/>
              </a:rPr>
              <a:t>reveals that in 2021, poor mental health accounted for 19 per cent of all lost working time across the country, followed by confirmed cases of COVID which represented 16 per cent.</a:t>
            </a:r>
          </a:p>
        </p:txBody>
      </p:sp>
      <p:sp>
        <p:nvSpPr>
          <p:cNvPr id="6" name="Freeform 26">
            <a:extLst>
              <a:ext uri="{FF2B5EF4-FFF2-40B4-BE49-F238E27FC236}">
                <a16:creationId xmlns:a16="http://schemas.microsoft.com/office/drawing/2014/main" id="{2CC25428-27B6-E88B-7027-C5FAC84E0534}"/>
              </a:ext>
            </a:extLst>
          </p:cNvPr>
          <p:cNvSpPr>
            <a:spLocks noGrp="1" noRot="1" noMove="1" noResize="1" noEditPoints="1" noAdjustHandles="1" noChangeArrowheads="1" noChangeShapeType="1"/>
          </p:cNvSpPr>
          <p:nvPr/>
        </p:nvSpPr>
        <p:spPr>
          <a:xfrm>
            <a:off x="2393127" y="2692393"/>
            <a:ext cx="1608960" cy="1158451"/>
          </a:xfrm>
          <a:custGeom>
            <a:avLst/>
            <a:gdLst/>
            <a:ahLst/>
            <a:cxnLst/>
            <a:rect l="l" t="t" r="r" b="b"/>
            <a:pathLst>
              <a:path w="1608960" h="1158451">
                <a:moveTo>
                  <a:pt x="0" y="0"/>
                </a:moveTo>
                <a:lnTo>
                  <a:pt x="1608960" y="0"/>
                </a:lnTo>
                <a:lnTo>
                  <a:pt x="1608960" y="1158451"/>
                </a:lnTo>
                <a:lnTo>
                  <a:pt x="0" y="11584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6">
            <a:extLst>
              <a:ext uri="{FF2B5EF4-FFF2-40B4-BE49-F238E27FC236}">
                <a16:creationId xmlns:a16="http://schemas.microsoft.com/office/drawing/2014/main" id="{B108982D-463D-873C-5BBF-0D56E46CAA47}"/>
              </a:ext>
            </a:extLst>
          </p:cNvPr>
          <p:cNvSpPr txBox="1">
            <a:spLocks noGrp="1" noRot="1" noMove="1" noResize="1" noEditPoints="1" noAdjustHandles="1" noChangeArrowheads="1" noChangeShapeType="1"/>
          </p:cNvSpPr>
          <p:nvPr/>
        </p:nvSpPr>
        <p:spPr>
          <a:xfrm>
            <a:off x="9718871" y="5987018"/>
            <a:ext cx="1757598" cy="369332"/>
          </a:xfrm>
          <a:prstGeom prst="rect">
            <a:avLst/>
          </a:prstGeom>
          <a:noFill/>
        </p:spPr>
        <p:txBody>
          <a:bodyPr wrap="square" rtlCol="0">
            <a:spAutoFit/>
          </a:bodyPr>
          <a:lstStyle/>
          <a:p>
            <a:r>
              <a:rPr lang="en-GB" i="1" dirty="0">
                <a:solidFill>
                  <a:schemeClr val="bg1"/>
                </a:solidFill>
                <a:latin typeface="Arial" panose="020B0604020202020204" pitchFamily="34" charset="0"/>
                <a:ea typeface="+mn-lt"/>
                <a:cs typeface="Arial" panose="020B0604020202020204" pitchFamily="34" charset="0"/>
              </a:rPr>
              <a:t>(</a:t>
            </a:r>
            <a:r>
              <a:rPr lang="en-GB" i="1" dirty="0" err="1">
                <a:solidFill>
                  <a:schemeClr val="bg1"/>
                </a:solidFill>
                <a:latin typeface="Arial" panose="020B0604020202020204" pitchFamily="34" charset="0"/>
                <a:ea typeface="+mn-lt"/>
                <a:cs typeface="Arial" panose="020B0604020202020204" pitchFamily="34" charset="0"/>
              </a:rPr>
              <a:t>GoodShape</a:t>
            </a:r>
            <a:r>
              <a:rPr lang="en-GB" i="1" dirty="0">
                <a:solidFill>
                  <a:schemeClr val="bg1"/>
                </a:solidFill>
                <a:latin typeface="Arial" panose="020B0604020202020204" pitchFamily="34" charset="0"/>
                <a:ea typeface="+mn-lt"/>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24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4</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9A334D65-AC86-1843-AA1C-441742DE37B9}"/>
              </a:ext>
            </a:extLst>
          </p:cNvPr>
          <p:cNvSpPr txBox="1">
            <a:spLocks noGrp="1" noRot="1" noMove="1" noResize="1" noEditPoints="1" noAdjustHandles="1" noChangeArrowheads="1" noChangeShapeType="1"/>
          </p:cNvSpPr>
          <p:nvPr/>
        </p:nvSpPr>
        <p:spPr>
          <a:xfrm>
            <a:off x="2057165" y="1116419"/>
            <a:ext cx="9080205" cy="95410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On average, how much do mental health problems cost the UK economy? </a:t>
            </a:r>
          </a:p>
        </p:txBody>
      </p:sp>
      <p:sp>
        <p:nvSpPr>
          <p:cNvPr id="6" name="TextBox 5">
            <a:extLst>
              <a:ext uri="{FF2B5EF4-FFF2-40B4-BE49-F238E27FC236}">
                <a16:creationId xmlns:a16="http://schemas.microsoft.com/office/drawing/2014/main" id="{A4A84188-1E6C-63EB-C7A7-1B9756FAF1D1}"/>
              </a:ext>
            </a:extLst>
          </p:cNvPr>
          <p:cNvSpPr txBox="1">
            <a:spLocks noGrp="1" noRot="1" noMove="1" noResize="1" noEditPoints="1" noAdjustHandles="1" noChangeArrowheads="1" noChangeShapeType="1"/>
          </p:cNvSpPr>
          <p:nvPr/>
        </p:nvSpPr>
        <p:spPr>
          <a:xfrm>
            <a:off x="2222205" y="2519916"/>
            <a:ext cx="8410353" cy="2246769"/>
          </a:xfrm>
          <a:prstGeom prst="rect">
            <a:avLst/>
          </a:prstGeom>
          <a:noFill/>
        </p:spPr>
        <p:txBody>
          <a:bodyPr wrap="square" rtlCol="0">
            <a:spAutoFit/>
          </a:bodyPr>
          <a:lstStyle/>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£82 Billion</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£90 Billion</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£118 Billion </a:t>
            </a:r>
          </a:p>
        </p:txBody>
      </p:sp>
      <p:sp>
        <p:nvSpPr>
          <p:cNvPr id="7" name="Freeform 17">
            <a:extLst>
              <a:ext uri="{FF2B5EF4-FFF2-40B4-BE49-F238E27FC236}">
                <a16:creationId xmlns:a16="http://schemas.microsoft.com/office/drawing/2014/main" id="{E84205F6-CD63-EFCB-D26C-53FDFD0EC30F}"/>
              </a:ext>
            </a:extLst>
          </p:cNvPr>
          <p:cNvSpPr>
            <a:spLocks noGrp="1" noRot="1" noMove="1" noResize="1" noEditPoints="1" noAdjustHandles="1" noChangeArrowheads="1" noChangeShapeType="1"/>
          </p:cNvSpPr>
          <p:nvPr/>
        </p:nvSpPr>
        <p:spPr>
          <a:xfrm>
            <a:off x="7413815" y="2230808"/>
            <a:ext cx="2981282" cy="3330709"/>
          </a:xfrm>
          <a:custGeom>
            <a:avLst/>
            <a:gdLst/>
            <a:ahLst/>
            <a:cxnLst/>
            <a:rect l="l" t="t" r="r" b="b"/>
            <a:pathLst>
              <a:path w="3244174" h="4087148">
                <a:moveTo>
                  <a:pt x="0" y="0"/>
                </a:moveTo>
                <a:lnTo>
                  <a:pt x="3244174" y="0"/>
                </a:lnTo>
                <a:lnTo>
                  <a:pt x="3244174" y="4087148"/>
                </a:lnTo>
                <a:lnTo>
                  <a:pt x="0" y="40871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212993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5</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2E8D6B04-B8F1-D0D2-CB62-2B7F147B325C}"/>
              </a:ext>
            </a:extLst>
          </p:cNvPr>
          <p:cNvSpPr txBox="1">
            <a:spLocks noGrp="1" noRot="1" noMove="1" noResize="1" noEditPoints="1" noAdjustHandles="1" noChangeArrowheads="1" noChangeShapeType="1"/>
          </p:cNvSpPr>
          <p:nvPr/>
        </p:nvSpPr>
        <p:spPr>
          <a:xfrm>
            <a:off x="1881963" y="2887637"/>
            <a:ext cx="2243469"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£118 Billion </a:t>
            </a:r>
          </a:p>
        </p:txBody>
      </p:sp>
      <p:sp>
        <p:nvSpPr>
          <p:cNvPr id="7" name="TextBox 6">
            <a:extLst>
              <a:ext uri="{FF2B5EF4-FFF2-40B4-BE49-F238E27FC236}">
                <a16:creationId xmlns:a16="http://schemas.microsoft.com/office/drawing/2014/main" id="{F391A533-26F3-F5A4-C096-7A3BCB9D9CCB}"/>
              </a:ext>
            </a:extLst>
          </p:cNvPr>
          <p:cNvSpPr txBox="1">
            <a:spLocks noGrp="1" noRot="1" noMove="1" noResize="1" noEditPoints="1" noAdjustHandles="1" noChangeArrowheads="1" noChangeShapeType="1"/>
          </p:cNvSpPr>
          <p:nvPr/>
        </p:nvSpPr>
        <p:spPr>
          <a:xfrm>
            <a:off x="7718792" y="5965448"/>
            <a:ext cx="3790162" cy="369332"/>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(Mental Health Foundation &amp; LSE)</a:t>
            </a:r>
          </a:p>
        </p:txBody>
      </p:sp>
      <p:sp>
        <p:nvSpPr>
          <p:cNvPr id="10" name="TextBox 9">
            <a:extLst>
              <a:ext uri="{FF2B5EF4-FFF2-40B4-BE49-F238E27FC236}">
                <a16:creationId xmlns:a16="http://schemas.microsoft.com/office/drawing/2014/main" id="{A7874AC6-98A1-AD57-71FA-753386406852}"/>
              </a:ext>
            </a:extLst>
          </p:cNvPr>
          <p:cNvSpPr txBox="1">
            <a:spLocks noGrp="1" noRot="1" noMove="1" noResize="1" noEditPoints="1" noAdjustHandles="1" noChangeArrowheads="1" noChangeShapeType="1"/>
          </p:cNvSpPr>
          <p:nvPr/>
        </p:nvSpPr>
        <p:spPr>
          <a:xfrm>
            <a:off x="4583276" y="2179751"/>
            <a:ext cx="7150879" cy="1938992"/>
          </a:xfrm>
          <a:prstGeom prst="rect">
            <a:avLst/>
          </a:prstGeom>
          <a:noFill/>
        </p:spPr>
        <p:txBody>
          <a:bodyPr wrap="square" rtlCol="0">
            <a:spAutoFit/>
          </a:bodyPr>
          <a:lstStyle/>
          <a:p>
            <a:pPr algn="just"/>
            <a:r>
              <a:rPr lang="en-GB" sz="2000" b="1" dirty="0">
                <a:solidFill>
                  <a:schemeClr val="bg1"/>
                </a:solidFill>
                <a:latin typeface="Arial" panose="020B0604020202020204" pitchFamily="34" charset="0"/>
                <a:cs typeface="Arial" panose="020B0604020202020204" pitchFamily="34" charset="0"/>
              </a:rPr>
              <a:t>Mental health problems cost the UK economy at least £117.9 billion per year. The cost of mental health problems is equivalent to around 5% of the UK’s GDP. Almost three quarters of the cost (72%) is due to the lost productivity of people living with mental health conditions and costs incurred by unpaid informal carers.</a:t>
            </a:r>
          </a:p>
        </p:txBody>
      </p:sp>
    </p:spTree>
    <p:extLst>
      <p:ext uri="{BB962C8B-B14F-4D97-AF65-F5344CB8AC3E}">
        <p14:creationId xmlns:p14="http://schemas.microsoft.com/office/powerpoint/2010/main" val="84822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6</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94ABA8B6-B950-2662-DE43-99FD17B83F53}"/>
              </a:ext>
            </a:extLst>
          </p:cNvPr>
          <p:cNvSpPr txBox="1">
            <a:spLocks noGrp="1" noRot="1" noMove="1" noResize="1" noEditPoints="1" noAdjustHandles="1" noChangeArrowheads="1" noChangeShapeType="1"/>
          </p:cNvSpPr>
          <p:nvPr/>
        </p:nvSpPr>
        <p:spPr>
          <a:xfrm>
            <a:off x="1798414" y="1212111"/>
            <a:ext cx="9924241" cy="1231106"/>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In 2022/23, how many cases of work-related stress, depression or anxiety were there in Great Britain? </a:t>
            </a:r>
          </a:p>
          <a:p>
            <a:endParaRPr lang="en-GB" dirty="0"/>
          </a:p>
        </p:txBody>
      </p:sp>
      <p:sp>
        <p:nvSpPr>
          <p:cNvPr id="6" name="TextBox 5">
            <a:extLst>
              <a:ext uri="{FF2B5EF4-FFF2-40B4-BE49-F238E27FC236}">
                <a16:creationId xmlns:a16="http://schemas.microsoft.com/office/drawing/2014/main" id="{CF21E7DE-4265-3D38-98C7-5E235163D5C7}"/>
              </a:ext>
            </a:extLst>
          </p:cNvPr>
          <p:cNvSpPr txBox="1">
            <a:spLocks noGrp="1" noRot="1" noMove="1" noResize="1" noEditPoints="1" noAdjustHandles="1" noChangeArrowheads="1" noChangeShapeType="1"/>
          </p:cNvSpPr>
          <p:nvPr/>
        </p:nvSpPr>
        <p:spPr>
          <a:xfrm>
            <a:off x="1798414" y="2634343"/>
            <a:ext cx="5921828" cy="2246769"/>
          </a:xfrm>
          <a:prstGeom prst="rect">
            <a:avLst/>
          </a:prstGeom>
          <a:noFill/>
        </p:spPr>
        <p:txBody>
          <a:bodyPr wrap="square" rtlCol="0">
            <a:spAutoFit/>
          </a:bodyPr>
          <a:lstStyle/>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870,000</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875,000</a:t>
            </a:r>
          </a:p>
          <a:p>
            <a:pPr marL="342900" indent="-342900">
              <a:buAutoNum type="arabicPeriod"/>
            </a:pPr>
            <a:endParaRPr lang="en-GB" sz="28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dirty="0">
                <a:solidFill>
                  <a:schemeClr val="bg1"/>
                </a:solidFill>
                <a:latin typeface="Arial" panose="020B0604020202020204" pitchFamily="34" charset="0"/>
                <a:cs typeface="Arial" panose="020B0604020202020204" pitchFamily="34" charset="0"/>
              </a:rPr>
              <a:t>900,000</a:t>
            </a:r>
          </a:p>
        </p:txBody>
      </p:sp>
      <p:sp>
        <p:nvSpPr>
          <p:cNvPr id="7" name="Freeform 5">
            <a:extLst>
              <a:ext uri="{FF2B5EF4-FFF2-40B4-BE49-F238E27FC236}">
                <a16:creationId xmlns:a16="http://schemas.microsoft.com/office/drawing/2014/main" id="{2331DA57-9C1F-EE94-91BD-12846DF11BFE}"/>
              </a:ext>
            </a:extLst>
          </p:cNvPr>
          <p:cNvSpPr>
            <a:spLocks noGrp="1" noRot="1" noMove="1" noResize="1" noEditPoints="1" noAdjustHandles="1" noChangeArrowheads="1" noChangeShapeType="1"/>
          </p:cNvSpPr>
          <p:nvPr/>
        </p:nvSpPr>
        <p:spPr>
          <a:xfrm>
            <a:off x="6298697" y="2812864"/>
            <a:ext cx="3770592" cy="2742266"/>
          </a:xfrm>
          <a:custGeom>
            <a:avLst/>
            <a:gdLst/>
            <a:ahLst/>
            <a:cxnLst/>
            <a:rect l="l" t="t" r="r" b="b"/>
            <a:pathLst>
              <a:path w="8961944" h="6029416">
                <a:moveTo>
                  <a:pt x="0" y="0"/>
                </a:moveTo>
                <a:lnTo>
                  <a:pt x="8961945" y="0"/>
                </a:lnTo>
                <a:lnTo>
                  <a:pt x="8961945" y="6029416"/>
                </a:lnTo>
                <a:lnTo>
                  <a:pt x="0" y="6029416"/>
                </a:lnTo>
                <a:lnTo>
                  <a:pt x="0" y="0"/>
                </a:lnTo>
                <a:close/>
              </a:path>
            </a:pathLst>
          </a:custGeom>
          <a:blipFill>
            <a:blip r:embed="rId4"/>
            <a:stretch>
              <a:fillRect/>
            </a:stretch>
          </a:blipFill>
        </p:spPr>
        <p:txBody>
          <a:bodyPr/>
          <a:lstStyle/>
          <a:p>
            <a:endParaRPr lang="en-GB"/>
          </a:p>
        </p:txBody>
      </p:sp>
    </p:spTree>
    <p:extLst>
      <p:ext uri="{BB962C8B-B14F-4D97-AF65-F5344CB8AC3E}">
        <p14:creationId xmlns:p14="http://schemas.microsoft.com/office/powerpoint/2010/main" val="250350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7</a:t>
            </a:fld>
            <a:endParaRPr lang="en-GB"/>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5" name="TextBox 4">
            <a:extLst>
              <a:ext uri="{FF2B5EF4-FFF2-40B4-BE49-F238E27FC236}">
                <a16:creationId xmlns:a16="http://schemas.microsoft.com/office/drawing/2014/main" id="{EDBDAC27-F721-0816-C200-91C695B1DBA6}"/>
              </a:ext>
            </a:extLst>
          </p:cNvPr>
          <p:cNvSpPr txBox="1">
            <a:spLocks noGrp="1" noRot="1" noMove="1" noResize="1" noEditPoints="1" noAdjustHandles="1" noChangeArrowheads="1" noChangeShapeType="1"/>
          </p:cNvSpPr>
          <p:nvPr/>
        </p:nvSpPr>
        <p:spPr>
          <a:xfrm>
            <a:off x="3763662" y="2287471"/>
            <a:ext cx="7870102" cy="2246769"/>
          </a:xfrm>
          <a:prstGeom prst="rect">
            <a:avLst/>
          </a:prstGeom>
          <a:noFill/>
        </p:spPr>
        <p:txBody>
          <a:bodyPr wrap="square" rtlCol="0">
            <a:spAutoFit/>
          </a:bodyPr>
          <a:lstStyle/>
          <a:p>
            <a:pPr algn="just"/>
            <a:r>
              <a:rPr lang="en-GB" sz="2000" b="1" i="0" dirty="0">
                <a:solidFill>
                  <a:schemeClr val="bg1"/>
                </a:solidFill>
                <a:effectLst/>
                <a:latin typeface="Arial" panose="020B0604020202020204" pitchFamily="34" charset="0"/>
                <a:cs typeface="Arial" panose="020B0604020202020204" pitchFamily="34" charset="0"/>
              </a:rPr>
              <a:t>The figures from Great Britain’s workplace regulator show there were an estimated 875,000 cases of work-related stress, depression, or anxiety in 2022/23. In the recent years prior to the coronavirus pandemic, the rate of self-reported work-related stress, depression or anxiety had shown signs of increasing. The current rate is higher than the 2018/19 pre-coronavirus level.</a:t>
            </a:r>
            <a:endParaRPr lang="en-GB"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6553819-4885-5857-06AB-64F506D538EF}"/>
              </a:ext>
            </a:extLst>
          </p:cNvPr>
          <p:cNvSpPr txBox="1">
            <a:spLocks noGrp="1" noRot="1" noMove="1" noResize="1" noEditPoints="1" noAdjustHandles="1" noChangeArrowheads="1" noChangeShapeType="1"/>
          </p:cNvSpPr>
          <p:nvPr/>
        </p:nvSpPr>
        <p:spPr>
          <a:xfrm>
            <a:off x="1881963" y="2887636"/>
            <a:ext cx="2243469"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875,000</a:t>
            </a:r>
          </a:p>
        </p:txBody>
      </p:sp>
      <p:sp>
        <p:nvSpPr>
          <p:cNvPr id="7" name="TextBox 6">
            <a:extLst>
              <a:ext uri="{FF2B5EF4-FFF2-40B4-BE49-F238E27FC236}">
                <a16:creationId xmlns:a16="http://schemas.microsoft.com/office/drawing/2014/main" id="{AF4912C9-0982-F9A0-56D0-B008F1BB8AB1}"/>
              </a:ext>
            </a:extLst>
          </p:cNvPr>
          <p:cNvSpPr txBox="1">
            <a:spLocks noGrp="1" noRot="1" noMove="1" noResize="1" noEditPoints="1" noAdjustHandles="1" noChangeArrowheads="1" noChangeShapeType="1"/>
          </p:cNvSpPr>
          <p:nvPr/>
        </p:nvSpPr>
        <p:spPr>
          <a:xfrm>
            <a:off x="7208961" y="5850493"/>
            <a:ext cx="4299993" cy="369332"/>
          </a:xfrm>
          <a:prstGeom prst="rect">
            <a:avLst/>
          </a:prstGeom>
          <a:noFill/>
        </p:spPr>
        <p:txBody>
          <a:bodyPr wrap="square" rtlCol="0">
            <a:spAutoFit/>
          </a:bodyPr>
          <a:lstStyle/>
          <a:p>
            <a:r>
              <a:rPr lang="en-GB" i="1" dirty="0">
                <a:solidFill>
                  <a:schemeClr val="bg1"/>
                </a:solidFill>
                <a:effectLst/>
                <a:latin typeface="Arial" panose="020B0604020202020204" pitchFamily="34" charset="0"/>
                <a:cs typeface="Arial" panose="020B0604020202020204" pitchFamily="34" charset="0"/>
              </a:rPr>
              <a:t>The Health and Safety Executive (HSE) </a:t>
            </a:r>
            <a:endParaRPr lang="en-GB"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31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8</a:t>
            </a:fld>
            <a:endParaRPr lang="en-GB" dirty="0"/>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8" name="TextBox 7">
            <a:extLst>
              <a:ext uri="{FF2B5EF4-FFF2-40B4-BE49-F238E27FC236}">
                <a16:creationId xmlns:a16="http://schemas.microsoft.com/office/drawing/2014/main" id="{E21CDF23-802E-5B94-DA34-03DABD8D5833}"/>
              </a:ext>
            </a:extLst>
          </p:cNvPr>
          <p:cNvSpPr txBox="1">
            <a:spLocks noGrp="1" noRot="1" noMove="1" noResize="1" noEditPoints="1" noAdjustHandles="1" noChangeArrowheads="1" noChangeShapeType="1"/>
          </p:cNvSpPr>
          <p:nvPr/>
        </p:nvSpPr>
        <p:spPr>
          <a:xfrm>
            <a:off x="1691993" y="1212111"/>
            <a:ext cx="10659022" cy="95410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On average, for every £1 businesses spend on wellbeing, what return can they expect?  </a:t>
            </a:r>
          </a:p>
        </p:txBody>
      </p:sp>
      <p:sp>
        <p:nvSpPr>
          <p:cNvPr id="10" name="TextBox 9">
            <a:extLst>
              <a:ext uri="{FF2B5EF4-FFF2-40B4-BE49-F238E27FC236}">
                <a16:creationId xmlns:a16="http://schemas.microsoft.com/office/drawing/2014/main" id="{A72B202C-0F75-A08F-873B-847AB82CE127}"/>
              </a:ext>
            </a:extLst>
          </p:cNvPr>
          <p:cNvSpPr txBox="1">
            <a:spLocks noGrp="1" noRot="1" noMove="1" noResize="1" noEditPoints="1" noAdjustHandles="1" noChangeArrowheads="1" noChangeShapeType="1"/>
          </p:cNvSpPr>
          <p:nvPr/>
        </p:nvSpPr>
        <p:spPr>
          <a:xfrm>
            <a:off x="1883392" y="2967335"/>
            <a:ext cx="1473958" cy="2246769"/>
          </a:xfrm>
          <a:prstGeom prst="rect">
            <a:avLst/>
          </a:prstGeom>
          <a:noFill/>
        </p:spPr>
        <p:txBody>
          <a:bodyPr wrap="square" rtlCol="0">
            <a:spAutoFit/>
          </a:bodyPr>
          <a:lstStyle/>
          <a:p>
            <a:pPr marL="342900" indent="-342900">
              <a:buAutoNum type="arabicPeriod"/>
            </a:pPr>
            <a:r>
              <a:rPr lang="en-GB" sz="2800" b="1">
                <a:solidFill>
                  <a:schemeClr val="bg1"/>
                </a:solidFill>
                <a:latin typeface="Arial" panose="020B0604020202020204" pitchFamily="34" charset="0"/>
                <a:cs typeface="Arial" panose="020B0604020202020204" pitchFamily="34" charset="0"/>
              </a:rPr>
              <a:t>£3</a:t>
            </a:r>
          </a:p>
          <a:p>
            <a:pPr marL="342900" indent="-342900">
              <a:buAutoNum type="arabicPeriod"/>
            </a:pPr>
            <a:endParaRPr lang="en-GB" sz="2800" b="1">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a:solidFill>
                  <a:schemeClr val="bg1"/>
                </a:solidFill>
                <a:latin typeface="Arial" panose="020B0604020202020204" pitchFamily="34" charset="0"/>
                <a:cs typeface="Arial" panose="020B0604020202020204" pitchFamily="34" charset="0"/>
              </a:rPr>
              <a:t>£4</a:t>
            </a:r>
          </a:p>
          <a:p>
            <a:pPr marL="342900" indent="-342900">
              <a:buAutoNum type="arabicPeriod"/>
            </a:pPr>
            <a:endParaRPr lang="en-GB" sz="2800" b="1">
              <a:solidFill>
                <a:schemeClr val="bg1"/>
              </a:solidFill>
              <a:latin typeface="Arial" panose="020B0604020202020204" pitchFamily="34" charset="0"/>
              <a:cs typeface="Arial" panose="020B0604020202020204" pitchFamily="34" charset="0"/>
            </a:endParaRPr>
          </a:p>
          <a:p>
            <a:pPr marL="342900" indent="-342900">
              <a:buAutoNum type="arabicPeriod"/>
            </a:pPr>
            <a:r>
              <a:rPr lang="en-GB" sz="2800" b="1">
                <a:solidFill>
                  <a:schemeClr val="bg1"/>
                </a:solidFill>
                <a:latin typeface="Arial" panose="020B0604020202020204" pitchFamily="34" charset="0"/>
                <a:cs typeface="Arial" panose="020B0604020202020204" pitchFamily="34" charset="0"/>
              </a:rPr>
              <a:t>£5</a:t>
            </a:r>
            <a:endParaRPr lang="en-GB" sz="2800" b="1" dirty="0">
              <a:solidFill>
                <a:schemeClr val="bg1"/>
              </a:solidFill>
              <a:latin typeface="Arial" panose="020B0604020202020204" pitchFamily="34" charset="0"/>
              <a:cs typeface="Arial" panose="020B0604020202020204" pitchFamily="34" charset="0"/>
            </a:endParaRPr>
          </a:p>
        </p:txBody>
      </p:sp>
      <p:grpSp>
        <p:nvGrpSpPr>
          <p:cNvPr id="16" name="Group 8">
            <a:extLst>
              <a:ext uri="{FF2B5EF4-FFF2-40B4-BE49-F238E27FC236}">
                <a16:creationId xmlns:a16="http://schemas.microsoft.com/office/drawing/2014/main" id="{B70E4B53-D24F-A6D3-D6C5-0194E2E1617A}"/>
              </a:ext>
            </a:extLst>
          </p:cNvPr>
          <p:cNvGrpSpPr>
            <a:grpSpLocks noGrp="1" noUngrp="1" noRot="1" noMove="1" noResize="1"/>
          </p:cNvGrpSpPr>
          <p:nvPr/>
        </p:nvGrpSpPr>
        <p:grpSpPr>
          <a:xfrm>
            <a:off x="6262940" y="2379250"/>
            <a:ext cx="3782950" cy="3422937"/>
            <a:chOff x="-1388954" y="1706706"/>
            <a:chExt cx="5043933" cy="4563916"/>
          </a:xfrm>
        </p:grpSpPr>
        <p:sp>
          <p:nvSpPr>
            <p:cNvPr id="17" name="Freeform 9">
              <a:extLst>
                <a:ext uri="{FF2B5EF4-FFF2-40B4-BE49-F238E27FC236}">
                  <a16:creationId xmlns:a16="http://schemas.microsoft.com/office/drawing/2014/main" id="{659390AC-D614-8F29-6025-89823694C539}"/>
                </a:ext>
              </a:extLst>
            </p:cNvPr>
            <p:cNvSpPr>
              <a:spLocks noGrp="1" noRot="1" noMove="1" noResize="1" noEditPoints="1" noAdjustHandles="1" noChangeArrowheads="1" noChangeShapeType="1"/>
            </p:cNvSpPr>
            <p:nvPr/>
          </p:nvSpPr>
          <p:spPr>
            <a:xfrm>
              <a:off x="-1388954" y="1706706"/>
              <a:ext cx="5043933" cy="4563916"/>
            </a:xfrm>
            <a:custGeom>
              <a:avLst/>
              <a:gdLst/>
              <a:ahLst/>
              <a:cxnLst/>
              <a:rect l="l" t="t" r="r" b="b"/>
              <a:pathLst>
                <a:path w="8667508" h="7536964">
                  <a:moveTo>
                    <a:pt x="0" y="0"/>
                  </a:moveTo>
                  <a:lnTo>
                    <a:pt x="8667508" y="0"/>
                  </a:lnTo>
                  <a:lnTo>
                    <a:pt x="8667508" y="7536964"/>
                  </a:lnTo>
                  <a:lnTo>
                    <a:pt x="0" y="7536964"/>
                  </a:lnTo>
                  <a:lnTo>
                    <a:pt x="0" y="0"/>
                  </a:lnTo>
                  <a:close/>
                </a:path>
              </a:pathLst>
            </a:custGeom>
            <a:blipFill>
              <a:blip r:embed="rId4"/>
              <a:stretch>
                <a:fillRect/>
              </a:stretch>
            </a:blipFill>
          </p:spPr>
          <p:txBody>
            <a:bodyPr/>
            <a:lstStyle/>
            <a:p>
              <a:endParaRPr lang="en-GB" dirty="0"/>
            </a:p>
          </p:txBody>
        </p:sp>
        <p:sp>
          <p:nvSpPr>
            <p:cNvPr id="19" name="TextBox 11">
              <a:extLst>
                <a:ext uri="{FF2B5EF4-FFF2-40B4-BE49-F238E27FC236}">
                  <a16:creationId xmlns:a16="http://schemas.microsoft.com/office/drawing/2014/main" id="{9D9D98D9-3291-DD47-DA1B-677B031F5B4C}"/>
                </a:ext>
              </a:extLst>
            </p:cNvPr>
            <p:cNvSpPr txBox="1">
              <a:spLocks noGrp="1" noRot="1" noMove="1" noResize="1" noEditPoints="1" noAdjustHandles="1" noChangeArrowheads="1" noChangeShapeType="1"/>
            </p:cNvSpPr>
            <p:nvPr/>
          </p:nvSpPr>
          <p:spPr>
            <a:xfrm>
              <a:off x="748789" y="4896245"/>
              <a:ext cx="1138556" cy="582285"/>
            </a:xfrm>
            <a:prstGeom prst="rect">
              <a:avLst/>
            </a:prstGeom>
          </p:spPr>
          <p:txBody>
            <a:bodyPr lIns="0" tIns="0" rIns="0" bIns="0" rtlCol="0" anchor="t">
              <a:spAutoFit/>
            </a:bodyPr>
            <a:lstStyle/>
            <a:p>
              <a:pPr algn="ctr">
                <a:lnSpc>
                  <a:spcPts val="3689"/>
                </a:lnSpc>
              </a:pPr>
              <a:endParaRPr lang="en-US" sz="2635" dirty="0">
                <a:solidFill>
                  <a:srgbClr val="FF1616"/>
                </a:solidFill>
                <a:latin typeface="Canva Sans 2 Bold"/>
              </a:endParaRPr>
            </a:p>
          </p:txBody>
        </p:sp>
      </p:grpSp>
    </p:spTree>
    <p:extLst>
      <p:ext uri="{BB962C8B-B14F-4D97-AF65-F5344CB8AC3E}">
        <p14:creationId xmlns:p14="http://schemas.microsoft.com/office/powerpoint/2010/main" val="400580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FA0DD-B196-A6DB-CD8B-9F9E3A5DCE5E}"/>
              </a:ext>
            </a:extLst>
          </p:cNvPr>
          <p:cNvSpPr>
            <a:spLocks noGrp="1" noRot="1" noMove="1" noResize="1" noEditPoints="1" noAdjustHandles="1" noChangeArrowheads="1" noChangeShapeType="1"/>
          </p:cNvSpPr>
          <p:nvPr/>
        </p:nvSpPr>
        <p:spPr>
          <a:xfrm>
            <a:off x="0" y="-36286"/>
            <a:ext cx="12192000" cy="6894286"/>
          </a:xfrm>
          <a:prstGeom prst="rect">
            <a:avLst/>
          </a:prstGeom>
          <a:solidFill>
            <a:srgbClr val="00A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6AADAC-F5FA-8808-65DD-D15BECE4E4D4}"/>
              </a:ext>
            </a:extLst>
          </p:cNvPr>
          <p:cNvSpPr>
            <a:spLocks noGrp="1"/>
          </p:cNvSpPr>
          <p:nvPr>
            <p:ph type="sldNum" sz="quarter" idx="12"/>
          </p:nvPr>
        </p:nvSpPr>
        <p:spPr/>
        <p:txBody>
          <a:bodyPr/>
          <a:lstStyle/>
          <a:p>
            <a:fld id="{CEBD6C1D-807E-4698-A16B-A76AA8994547}" type="slidenum">
              <a:rPr lang="en-GB" smtClean="0"/>
              <a:t>9</a:t>
            </a:fld>
            <a:endParaRPr lang="en-GB" dirty="0"/>
          </a:p>
        </p:txBody>
      </p:sp>
      <p:sp>
        <p:nvSpPr>
          <p:cNvPr id="3" name="Flowchart: Process 2">
            <a:extLst>
              <a:ext uri="{FF2B5EF4-FFF2-40B4-BE49-F238E27FC236}">
                <a16:creationId xmlns:a16="http://schemas.microsoft.com/office/drawing/2014/main" id="{13BEBDA0-9E4D-9635-834F-E547D81B143F}"/>
              </a:ext>
            </a:extLst>
          </p:cNvPr>
          <p:cNvSpPr/>
          <p:nvPr/>
        </p:nvSpPr>
        <p:spPr>
          <a:xfrm>
            <a:off x="683046" y="-36286"/>
            <a:ext cx="319489" cy="6894286"/>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9">
            <a:extLst>
              <a:ext uri="{FF2B5EF4-FFF2-40B4-BE49-F238E27FC236}">
                <a16:creationId xmlns:a16="http://schemas.microsoft.com/office/drawing/2014/main" id="{FA4571CB-692E-283F-F218-E3290CF8D831}"/>
              </a:ext>
            </a:extLst>
          </p:cNvPr>
          <p:cNvSpPr>
            <a:spLocks/>
          </p:cNvSpPr>
          <p:nvPr/>
        </p:nvSpPr>
        <p:spPr>
          <a:xfrm>
            <a:off x="332633" y="245560"/>
            <a:ext cx="996437" cy="966551"/>
          </a:xfrm>
          <a:custGeom>
            <a:avLst/>
            <a:gdLst/>
            <a:ahLst/>
            <a:cxnLst/>
            <a:rect l="l" t="t" r="r" b="b"/>
            <a:pathLst>
              <a:path w="3830658" h="3825066">
                <a:moveTo>
                  <a:pt x="0" y="0"/>
                </a:moveTo>
                <a:lnTo>
                  <a:pt x="3830658" y="0"/>
                </a:lnTo>
                <a:lnTo>
                  <a:pt x="3830658" y="3825065"/>
                </a:lnTo>
                <a:lnTo>
                  <a:pt x="0" y="3825065"/>
                </a:lnTo>
                <a:lnTo>
                  <a:pt x="0" y="0"/>
                </a:lnTo>
                <a:close/>
              </a:path>
            </a:pathLst>
          </a:custGeom>
          <a:blipFill>
            <a:blip r:embed="rId3"/>
            <a:stretch>
              <a:fillRect/>
            </a:stretch>
          </a:blipFill>
        </p:spPr>
        <p:txBody>
          <a:bodyPr/>
          <a:lstStyle/>
          <a:p>
            <a:endParaRPr lang="en-GB"/>
          </a:p>
        </p:txBody>
      </p:sp>
      <p:sp>
        <p:nvSpPr>
          <p:cNvPr id="8" name="TextBox 7">
            <a:extLst>
              <a:ext uri="{FF2B5EF4-FFF2-40B4-BE49-F238E27FC236}">
                <a16:creationId xmlns:a16="http://schemas.microsoft.com/office/drawing/2014/main" id="{4C43CD8D-D8B9-1EBC-642C-9301183D7628}"/>
              </a:ext>
            </a:extLst>
          </p:cNvPr>
          <p:cNvSpPr txBox="1"/>
          <p:nvPr/>
        </p:nvSpPr>
        <p:spPr>
          <a:xfrm>
            <a:off x="2224586" y="3149247"/>
            <a:ext cx="709683"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£5</a:t>
            </a:r>
          </a:p>
        </p:txBody>
      </p:sp>
      <p:sp>
        <p:nvSpPr>
          <p:cNvPr id="10" name="TextBox 9">
            <a:extLst>
              <a:ext uri="{FF2B5EF4-FFF2-40B4-BE49-F238E27FC236}">
                <a16:creationId xmlns:a16="http://schemas.microsoft.com/office/drawing/2014/main" id="{D81D4B6B-0517-6533-A26E-B21AFF619C9B}"/>
              </a:ext>
            </a:extLst>
          </p:cNvPr>
          <p:cNvSpPr txBox="1"/>
          <p:nvPr/>
        </p:nvSpPr>
        <p:spPr>
          <a:xfrm>
            <a:off x="4462818" y="2749137"/>
            <a:ext cx="6890982" cy="1323439"/>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Employers can invest in providing support to improve the mental wellbeing of employees through measures such as training, promoting general awareness of mental health issues and targeted interventions. </a:t>
            </a:r>
          </a:p>
        </p:txBody>
      </p:sp>
      <p:sp>
        <p:nvSpPr>
          <p:cNvPr id="11" name="TextBox 10">
            <a:extLst>
              <a:ext uri="{FF2B5EF4-FFF2-40B4-BE49-F238E27FC236}">
                <a16:creationId xmlns:a16="http://schemas.microsoft.com/office/drawing/2014/main" id="{D100554F-2948-3D18-2970-F375ADE99043}"/>
              </a:ext>
            </a:extLst>
          </p:cNvPr>
          <p:cNvSpPr txBox="1">
            <a:spLocks noGrp="1" noRot="1" noMove="1" noResize="1" noEditPoints="1" noAdjustHandles="1" noChangeArrowheads="1" noChangeShapeType="1"/>
          </p:cNvSpPr>
          <p:nvPr/>
        </p:nvSpPr>
        <p:spPr>
          <a:xfrm>
            <a:off x="10175883" y="5850493"/>
            <a:ext cx="1179062" cy="369332"/>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(Deloitte)</a:t>
            </a:r>
          </a:p>
        </p:txBody>
      </p:sp>
    </p:spTree>
    <p:extLst>
      <p:ext uri="{BB962C8B-B14F-4D97-AF65-F5344CB8AC3E}">
        <p14:creationId xmlns:p14="http://schemas.microsoft.com/office/powerpoint/2010/main" val="1766718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670</Words>
  <Application>Microsoft Office PowerPoint</Application>
  <PresentationFormat>Widescreen</PresentationFormat>
  <Paragraphs>92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Canva Sans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British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Mates in Mind - Fiona Feeney</dc:creator>
  <cp:lastModifiedBy>Julia Shervington</cp:lastModifiedBy>
  <cp:revision>4</cp:revision>
  <dcterms:created xsi:type="dcterms:W3CDTF">2023-11-08T11:07:31Z</dcterms:created>
  <dcterms:modified xsi:type="dcterms:W3CDTF">2023-11-30T10:59:27Z</dcterms:modified>
</cp:coreProperties>
</file>