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8014" r:id="rId2"/>
    <p:sldId id="8015" r:id="rId3"/>
    <p:sldId id="8022" r:id="rId4"/>
    <p:sldId id="8023" r:id="rId5"/>
    <p:sldId id="8024" r:id="rId6"/>
    <p:sldId id="8025" r:id="rId7"/>
    <p:sldId id="8027" r:id="rId8"/>
    <p:sldId id="8032" r:id="rId9"/>
    <p:sldId id="8033" r:id="rId10"/>
    <p:sldId id="8029" r:id="rId11"/>
    <p:sldId id="8030" r:id="rId12"/>
    <p:sldId id="8028" r:id="rId13"/>
    <p:sldId id="8031" r:id="rId14"/>
    <p:sldId id="803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A01"/>
    <a:srgbClr val="00FF00"/>
    <a:srgbClr val="00A3B9"/>
    <a:srgbClr val="F5F5F5"/>
    <a:srgbClr val="F5F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5BDEF-A7EE-4730-86DA-BE1D4FA24D3D}" v="3" dt="2024-05-07T16:21:19.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0313" autoAdjust="0"/>
  </p:normalViewPr>
  <p:slideViewPr>
    <p:cSldViewPr snapToGrid="0">
      <p:cViewPr varScale="1">
        <p:scale>
          <a:sx n="76" d="100"/>
          <a:sy n="76" d="100"/>
        </p:scale>
        <p:origin x="8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es in Mind - Julia Shervington (she/her)" userId="f92e74bb-9238-4dac-8d7d-91f25d198954" providerId="ADAL" clId="{E5C5BDEF-A7EE-4730-86DA-BE1D4FA24D3D}"/>
    <pc:docChg chg="undo custSel modSld">
      <pc:chgData name="Mates in Mind - Julia Shervington (she/her)" userId="f92e74bb-9238-4dac-8d7d-91f25d198954" providerId="ADAL" clId="{E5C5BDEF-A7EE-4730-86DA-BE1D4FA24D3D}" dt="2024-05-07T16:22:46.476" v="388" actId="6549"/>
      <pc:docMkLst>
        <pc:docMk/>
      </pc:docMkLst>
      <pc:sldChg chg="modSp mod">
        <pc:chgData name="Mates in Mind - Julia Shervington (she/her)" userId="f92e74bb-9238-4dac-8d7d-91f25d198954" providerId="ADAL" clId="{E5C5BDEF-A7EE-4730-86DA-BE1D4FA24D3D}" dt="2024-05-07T15:47:48.049" v="123" actId="20577"/>
        <pc:sldMkLst>
          <pc:docMk/>
          <pc:sldMk cId="3196395255" sldId="8015"/>
        </pc:sldMkLst>
        <pc:spChg chg="mod">
          <ac:chgData name="Mates in Mind - Julia Shervington (she/her)" userId="f92e74bb-9238-4dac-8d7d-91f25d198954" providerId="ADAL" clId="{E5C5BDEF-A7EE-4730-86DA-BE1D4FA24D3D}" dt="2024-05-07T15:47:48.049" v="123" actId="20577"/>
          <ac:spMkLst>
            <pc:docMk/>
            <pc:sldMk cId="3196395255" sldId="8015"/>
            <ac:spMk id="5" creationId="{81359609-1D4F-F4DF-9360-087104D410BF}"/>
          </ac:spMkLst>
        </pc:spChg>
      </pc:sldChg>
      <pc:sldChg chg="addSp delSp modSp mod modNotesTx">
        <pc:chgData name="Mates in Mind - Julia Shervington (she/her)" userId="f92e74bb-9238-4dac-8d7d-91f25d198954" providerId="ADAL" clId="{E5C5BDEF-A7EE-4730-86DA-BE1D4FA24D3D}" dt="2024-05-07T16:22:46.476" v="388" actId="6549"/>
        <pc:sldMkLst>
          <pc:docMk/>
          <pc:sldMk cId="2309242092" sldId="8022"/>
        </pc:sldMkLst>
        <pc:spChg chg="mod">
          <ac:chgData name="Mates in Mind - Julia Shervington (she/her)" userId="f92e74bb-9238-4dac-8d7d-91f25d198954" providerId="ADAL" clId="{E5C5BDEF-A7EE-4730-86DA-BE1D4FA24D3D}" dt="2024-05-07T16:22:36.580" v="387" actId="114"/>
          <ac:spMkLst>
            <pc:docMk/>
            <pc:sldMk cId="2309242092" sldId="8022"/>
            <ac:spMk id="5" creationId="{5477999E-8059-0D2E-06DF-8A7816228C6D}"/>
          </ac:spMkLst>
        </pc:spChg>
        <pc:spChg chg="del">
          <ac:chgData name="Mates in Mind - Julia Shervington (she/her)" userId="f92e74bb-9238-4dac-8d7d-91f25d198954" providerId="ADAL" clId="{E5C5BDEF-A7EE-4730-86DA-BE1D4FA24D3D}" dt="2024-05-07T15:48:02.759" v="124" actId="478"/>
          <ac:spMkLst>
            <pc:docMk/>
            <pc:sldMk cId="2309242092" sldId="8022"/>
            <ac:spMk id="6" creationId="{2CC25428-27B6-E88B-7027-C5FAC84E0534}"/>
          </ac:spMkLst>
        </pc:spChg>
        <pc:spChg chg="del">
          <ac:chgData name="Mates in Mind - Julia Shervington (she/her)" userId="f92e74bb-9238-4dac-8d7d-91f25d198954" providerId="ADAL" clId="{E5C5BDEF-A7EE-4730-86DA-BE1D4FA24D3D}" dt="2024-05-07T15:48:36.691" v="165" actId="478"/>
          <ac:spMkLst>
            <pc:docMk/>
            <pc:sldMk cId="2309242092" sldId="8022"/>
            <ac:spMk id="7" creationId="{B108982D-463D-873C-5BBF-0D56E46CAA47}"/>
          </ac:spMkLst>
        </pc:spChg>
        <pc:spChg chg="add mod">
          <ac:chgData name="Mates in Mind - Julia Shervington (she/her)" userId="f92e74bb-9238-4dac-8d7d-91f25d198954" providerId="ADAL" clId="{E5C5BDEF-A7EE-4730-86DA-BE1D4FA24D3D}" dt="2024-05-07T15:48:08.571" v="126" actId="1076"/>
          <ac:spMkLst>
            <pc:docMk/>
            <pc:sldMk cId="2309242092" sldId="8022"/>
            <ac:spMk id="8" creationId="{0CEBED2C-ECF8-67CA-F405-3B8B3FF379A2}"/>
          </ac:spMkLst>
        </pc:spChg>
      </pc:sldChg>
      <pc:sldChg chg="modSp mod">
        <pc:chgData name="Mates in Mind - Julia Shervington (she/her)" userId="f92e74bb-9238-4dac-8d7d-91f25d198954" providerId="ADAL" clId="{E5C5BDEF-A7EE-4730-86DA-BE1D4FA24D3D}" dt="2024-05-07T15:37:47.812" v="8" actId="6549"/>
        <pc:sldMkLst>
          <pc:docMk/>
          <pc:sldMk cId="2129936608" sldId="8023"/>
        </pc:sldMkLst>
        <pc:spChg chg="mod">
          <ac:chgData name="Mates in Mind - Julia Shervington (she/her)" userId="f92e74bb-9238-4dac-8d7d-91f25d198954" providerId="ADAL" clId="{E5C5BDEF-A7EE-4730-86DA-BE1D4FA24D3D}" dt="2024-05-07T15:37:47.812" v="8" actId="6549"/>
          <ac:spMkLst>
            <pc:docMk/>
            <pc:sldMk cId="2129936608" sldId="8023"/>
            <ac:spMk id="5" creationId="{9A334D65-AC86-1843-AA1C-441742DE37B9}"/>
          </ac:spMkLst>
        </pc:spChg>
      </pc:sldChg>
      <pc:sldChg chg="modSp mod">
        <pc:chgData name="Mates in Mind - Julia Shervington (she/her)" userId="f92e74bb-9238-4dac-8d7d-91f25d198954" providerId="ADAL" clId="{E5C5BDEF-A7EE-4730-86DA-BE1D4FA24D3D}" dt="2024-05-07T15:38:32.306" v="19" actId="6549"/>
        <pc:sldMkLst>
          <pc:docMk/>
          <pc:sldMk cId="848222683" sldId="8024"/>
        </pc:sldMkLst>
        <pc:spChg chg="mod">
          <ac:chgData name="Mates in Mind - Julia Shervington (she/her)" userId="f92e74bb-9238-4dac-8d7d-91f25d198954" providerId="ADAL" clId="{E5C5BDEF-A7EE-4730-86DA-BE1D4FA24D3D}" dt="2024-05-07T15:38:32.306" v="19" actId="6549"/>
          <ac:spMkLst>
            <pc:docMk/>
            <pc:sldMk cId="848222683" sldId="8024"/>
            <ac:spMk id="10" creationId="{A7874AC6-98A1-AD57-71FA-753386406852}"/>
          </ac:spMkLst>
        </pc:spChg>
      </pc:sldChg>
      <pc:sldChg chg="modSp mod">
        <pc:chgData name="Mates in Mind - Julia Shervington (she/her)" userId="f92e74bb-9238-4dac-8d7d-91f25d198954" providerId="ADAL" clId="{E5C5BDEF-A7EE-4730-86DA-BE1D4FA24D3D}" dt="2024-05-07T15:41:41.283" v="20" actId="6549"/>
        <pc:sldMkLst>
          <pc:docMk/>
          <pc:sldMk cId="1766718443" sldId="8033"/>
        </pc:sldMkLst>
        <pc:spChg chg="mod">
          <ac:chgData name="Mates in Mind - Julia Shervington (she/her)" userId="f92e74bb-9238-4dac-8d7d-91f25d198954" providerId="ADAL" clId="{E5C5BDEF-A7EE-4730-86DA-BE1D4FA24D3D}" dt="2024-05-07T15:41:41.283" v="20" actId="6549"/>
          <ac:spMkLst>
            <pc:docMk/>
            <pc:sldMk cId="1766718443" sldId="8033"/>
            <ac:spMk id="10" creationId="{D81D4B6B-0517-6533-A26E-B21AFF619C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9267F-E8A2-4DA0-A31B-84C7DCCE41C5}" type="datetimeFigureOut">
              <a:rPr lang="en-GB" smtClean="0"/>
              <a:t>07/05/2024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9346D-7971-4732-BA0C-C8F9880EE82F}" type="slidenum">
              <a:rPr lang="en-GB" smtClean="0"/>
              <a:t>‹#›</a:t>
            </a:fld>
            <a:endParaRPr lang="en-GB"/>
          </a:p>
        </p:txBody>
      </p:sp>
    </p:spTree>
    <p:extLst>
      <p:ext uri="{BB962C8B-B14F-4D97-AF65-F5344CB8AC3E}">
        <p14:creationId xmlns:p14="http://schemas.microsoft.com/office/powerpoint/2010/main" val="2558802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1</a:t>
            </a:fld>
            <a:endParaRPr lang="en-GB"/>
          </a:p>
        </p:txBody>
      </p:sp>
    </p:spTree>
    <p:extLst>
      <p:ext uri="{BB962C8B-B14F-4D97-AF65-F5344CB8AC3E}">
        <p14:creationId xmlns:p14="http://schemas.microsoft.com/office/powerpoint/2010/main" val="2011950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10</a:t>
            </a:fld>
            <a:endParaRPr lang="en-GB"/>
          </a:p>
        </p:txBody>
      </p:sp>
    </p:spTree>
    <p:extLst>
      <p:ext uri="{BB962C8B-B14F-4D97-AF65-F5344CB8AC3E}">
        <p14:creationId xmlns:p14="http://schemas.microsoft.com/office/powerpoint/2010/main" val="140000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https://www.mind.org.uk/information-support/types-of-mental-health-problems/depression/symptoms/</a:t>
            </a:r>
          </a:p>
        </p:txBody>
      </p:sp>
      <p:sp>
        <p:nvSpPr>
          <p:cNvPr id="4" name="Slide Number Placeholder 3"/>
          <p:cNvSpPr>
            <a:spLocks noGrp="1"/>
          </p:cNvSpPr>
          <p:nvPr>
            <p:ph type="sldNum" sz="quarter" idx="5"/>
          </p:nvPr>
        </p:nvSpPr>
        <p:spPr/>
        <p:txBody>
          <a:bodyPr/>
          <a:lstStyle/>
          <a:p>
            <a:fld id="{81028FDE-5D0E-4AAE-B46D-33A015B45A4B}" type="slidenum">
              <a:rPr lang="en-GB" smtClean="0"/>
              <a:t>11</a:t>
            </a:fld>
            <a:endParaRPr lang="en-GB"/>
          </a:p>
        </p:txBody>
      </p:sp>
    </p:spTree>
    <p:extLst>
      <p:ext uri="{BB962C8B-B14F-4D97-AF65-F5344CB8AC3E}">
        <p14:creationId xmlns:p14="http://schemas.microsoft.com/office/powerpoint/2010/main" val="2434012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12</a:t>
            </a:fld>
            <a:endParaRPr lang="en-GB"/>
          </a:p>
        </p:txBody>
      </p:sp>
    </p:spTree>
    <p:extLst>
      <p:ext uri="{BB962C8B-B14F-4D97-AF65-F5344CB8AC3E}">
        <p14:creationId xmlns:p14="http://schemas.microsoft.com/office/powerpoint/2010/main" val="4229331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https://www.mind.org.uk/information-support/tips-for-everyday-living/physical-activity-exercise-and-mental-health/how-are-physical-activity-and-mental-health-connected/</a:t>
            </a:r>
          </a:p>
        </p:txBody>
      </p:sp>
      <p:sp>
        <p:nvSpPr>
          <p:cNvPr id="4" name="Slide Number Placeholder 3"/>
          <p:cNvSpPr>
            <a:spLocks noGrp="1"/>
          </p:cNvSpPr>
          <p:nvPr>
            <p:ph type="sldNum" sz="quarter" idx="5"/>
          </p:nvPr>
        </p:nvSpPr>
        <p:spPr/>
        <p:txBody>
          <a:bodyPr/>
          <a:lstStyle/>
          <a:p>
            <a:fld id="{81028FDE-5D0E-4AAE-B46D-33A015B45A4B}" type="slidenum">
              <a:rPr lang="en-GB" smtClean="0"/>
              <a:t>13</a:t>
            </a:fld>
            <a:endParaRPr lang="en-GB"/>
          </a:p>
        </p:txBody>
      </p:sp>
    </p:spTree>
    <p:extLst>
      <p:ext uri="{BB962C8B-B14F-4D97-AF65-F5344CB8AC3E}">
        <p14:creationId xmlns:p14="http://schemas.microsoft.com/office/powerpoint/2010/main" val="93135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14</a:t>
            </a:fld>
            <a:endParaRPr lang="en-GB"/>
          </a:p>
        </p:txBody>
      </p:sp>
    </p:spTree>
    <p:extLst>
      <p:ext uri="{BB962C8B-B14F-4D97-AF65-F5344CB8AC3E}">
        <p14:creationId xmlns:p14="http://schemas.microsoft.com/office/powerpoint/2010/main" val="33990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2</a:t>
            </a:fld>
            <a:endParaRPr lang="en-GB"/>
          </a:p>
        </p:txBody>
      </p:sp>
    </p:spTree>
    <p:extLst>
      <p:ext uri="{BB962C8B-B14F-4D97-AF65-F5344CB8AC3E}">
        <p14:creationId xmlns:p14="http://schemas.microsoft.com/office/powerpoint/2010/main" val="2907005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3</a:t>
            </a:fld>
            <a:endParaRPr lang="en-GB"/>
          </a:p>
        </p:txBody>
      </p:sp>
    </p:spTree>
    <p:extLst>
      <p:ext uri="{BB962C8B-B14F-4D97-AF65-F5344CB8AC3E}">
        <p14:creationId xmlns:p14="http://schemas.microsoft.com/office/powerpoint/2010/main" val="90591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4</a:t>
            </a:fld>
            <a:endParaRPr lang="en-GB"/>
          </a:p>
        </p:txBody>
      </p:sp>
    </p:spTree>
    <p:extLst>
      <p:ext uri="{BB962C8B-B14F-4D97-AF65-F5344CB8AC3E}">
        <p14:creationId xmlns:p14="http://schemas.microsoft.com/office/powerpoint/2010/main" val="344429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https://www.mentalhealth.org.uk/sites/default/files/2022-06/MHF-Investing-in-Prevention-Full-Report.pdf</a:t>
            </a:r>
          </a:p>
        </p:txBody>
      </p:sp>
      <p:sp>
        <p:nvSpPr>
          <p:cNvPr id="4" name="Slide Number Placeholder 3"/>
          <p:cNvSpPr>
            <a:spLocks noGrp="1"/>
          </p:cNvSpPr>
          <p:nvPr>
            <p:ph type="sldNum" sz="quarter" idx="5"/>
          </p:nvPr>
        </p:nvSpPr>
        <p:spPr/>
        <p:txBody>
          <a:bodyPr/>
          <a:lstStyle/>
          <a:p>
            <a:fld id="{81028FDE-5D0E-4AAE-B46D-33A015B45A4B}" type="slidenum">
              <a:rPr lang="en-GB" smtClean="0"/>
              <a:t>5</a:t>
            </a:fld>
            <a:endParaRPr lang="en-GB"/>
          </a:p>
        </p:txBody>
      </p:sp>
    </p:spTree>
    <p:extLst>
      <p:ext uri="{BB962C8B-B14F-4D97-AF65-F5344CB8AC3E}">
        <p14:creationId xmlns:p14="http://schemas.microsoft.com/office/powerpoint/2010/main" val="65041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6</a:t>
            </a:fld>
            <a:endParaRPr lang="en-GB"/>
          </a:p>
        </p:txBody>
      </p:sp>
    </p:spTree>
    <p:extLst>
      <p:ext uri="{BB962C8B-B14F-4D97-AF65-F5344CB8AC3E}">
        <p14:creationId xmlns:p14="http://schemas.microsoft.com/office/powerpoint/2010/main" val="4268101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https://www.hse.gov.uk/statistics/assets/docs/hssh2223.pdf</a:t>
            </a:r>
          </a:p>
        </p:txBody>
      </p:sp>
      <p:sp>
        <p:nvSpPr>
          <p:cNvPr id="4" name="Slide Number Placeholder 3"/>
          <p:cNvSpPr>
            <a:spLocks noGrp="1"/>
          </p:cNvSpPr>
          <p:nvPr>
            <p:ph type="sldNum" sz="quarter" idx="5"/>
          </p:nvPr>
        </p:nvSpPr>
        <p:spPr/>
        <p:txBody>
          <a:bodyPr/>
          <a:lstStyle/>
          <a:p>
            <a:fld id="{81028FDE-5D0E-4AAE-B46D-33A015B45A4B}" type="slidenum">
              <a:rPr lang="en-GB" smtClean="0"/>
              <a:t>7</a:t>
            </a:fld>
            <a:endParaRPr lang="en-GB"/>
          </a:p>
        </p:txBody>
      </p:sp>
    </p:spTree>
    <p:extLst>
      <p:ext uri="{BB962C8B-B14F-4D97-AF65-F5344CB8AC3E}">
        <p14:creationId xmlns:p14="http://schemas.microsoft.com/office/powerpoint/2010/main" val="339898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8</a:t>
            </a:fld>
            <a:endParaRPr lang="en-GB"/>
          </a:p>
        </p:txBody>
      </p:sp>
    </p:spTree>
    <p:extLst>
      <p:ext uri="{BB962C8B-B14F-4D97-AF65-F5344CB8AC3E}">
        <p14:creationId xmlns:p14="http://schemas.microsoft.com/office/powerpoint/2010/main" val="217760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https://www2.deloitte.com/content/dam/Deloitte/uk/Documents/consultancy/deloitte-uk-mental-health-report-2022.pdf </a:t>
            </a:r>
          </a:p>
        </p:txBody>
      </p:sp>
      <p:sp>
        <p:nvSpPr>
          <p:cNvPr id="4" name="Slide Number Placeholder 3"/>
          <p:cNvSpPr>
            <a:spLocks noGrp="1"/>
          </p:cNvSpPr>
          <p:nvPr>
            <p:ph type="sldNum" sz="quarter" idx="5"/>
          </p:nvPr>
        </p:nvSpPr>
        <p:spPr/>
        <p:txBody>
          <a:bodyPr/>
          <a:lstStyle/>
          <a:p>
            <a:fld id="{81028FDE-5D0E-4AAE-B46D-33A015B45A4B}" type="slidenum">
              <a:rPr lang="en-GB" smtClean="0"/>
              <a:t>9</a:t>
            </a:fld>
            <a:endParaRPr lang="en-GB"/>
          </a:p>
        </p:txBody>
      </p:sp>
    </p:spTree>
    <p:extLst>
      <p:ext uri="{BB962C8B-B14F-4D97-AF65-F5344CB8AC3E}">
        <p14:creationId xmlns:p14="http://schemas.microsoft.com/office/powerpoint/2010/main" val="4004283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2250-D510-5589-63A3-4C8C89EF65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03DEBD-3466-D51C-B120-FF08FABF3A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D4DB00-094E-7E3A-F648-C5461BF18EF2}"/>
              </a:ext>
            </a:extLst>
          </p:cNvPr>
          <p:cNvSpPr>
            <a:spLocks noGrp="1"/>
          </p:cNvSpPr>
          <p:nvPr>
            <p:ph type="dt" sz="half" idx="10"/>
          </p:nvPr>
        </p:nvSpPr>
        <p:spPr/>
        <p:txBody>
          <a:bodyPr/>
          <a:lstStyle/>
          <a:p>
            <a:fld id="{A1F5FD4A-0110-4C12-A12A-25C969EFB930}" type="datetimeFigureOut">
              <a:rPr lang="en-GB" smtClean="0"/>
              <a:t>07/05/2024</a:t>
            </a:fld>
            <a:endParaRPr lang="en-GB"/>
          </a:p>
        </p:txBody>
      </p:sp>
      <p:sp>
        <p:nvSpPr>
          <p:cNvPr id="5" name="Footer Placeholder 4">
            <a:extLst>
              <a:ext uri="{FF2B5EF4-FFF2-40B4-BE49-F238E27FC236}">
                <a16:creationId xmlns:a16="http://schemas.microsoft.com/office/drawing/2014/main" id="{9F6A66DE-3D08-CEC3-8CEA-58D9E92421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A02D3B-3C23-A77C-9467-E17B9778108D}"/>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98653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085C-19DA-0D5A-5C61-B3F8B5174D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8C50FC-A1F2-9B82-EF4F-BFAECAFFE7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3BA9F7-F0C8-2479-6EE7-3A077E974352}"/>
              </a:ext>
            </a:extLst>
          </p:cNvPr>
          <p:cNvSpPr>
            <a:spLocks noGrp="1"/>
          </p:cNvSpPr>
          <p:nvPr>
            <p:ph type="dt" sz="half" idx="10"/>
          </p:nvPr>
        </p:nvSpPr>
        <p:spPr/>
        <p:txBody>
          <a:bodyPr/>
          <a:lstStyle/>
          <a:p>
            <a:fld id="{A1F5FD4A-0110-4C12-A12A-25C969EFB930}" type="datetimeFigureOut">
              <a:rPr lang="en-GB" smtClean="0"/>
              <a:t>07/05/2024</a:t>
            </a:fld>
            <a:endParaRPr lang="en-GB"/>
          </a:p>
        </p:txBody>
      </p:sp>
      <p:sp>
        <p:nvSpPr>
          <p:cNvPr id="5" name="Footer Placeholder 4">
            <a:extLst>
              <a:ext uri="{FF2B5EF4-FFF2-40B4-BE49-F238E27FC236}">
                <a16:creationId xmlns:a16="http://schemas.microsoft.com/office/drawing/2014/main" id="{11B26C26-1455-9880-AE17-E7507AE810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B2F0DB-B781-6DDB-0093-17D37B320D9D}"/>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103962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799FE3-6AD0-71DA-9A6A-5779F87C57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FA4061-3A00-4B4F-1CE2-A44A433851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6925DC-E3A5-57C6-D34A-8814A53822FA}"/>
              </a:ext>
            </a:extLst>
          </p:cNvPr>
          <p:cNvSpPr>
            <a:spLocks noGrp="1"/>
          </p:cNvSpPr>
          <p:nvPr>
            <p:ph type="dt" sz="half" idx="10"/>
          </p:nvPr>
        </p:nvSpPr>
        <p:spPr/>
        <p:txBody>
          <a:bodyPr/>
          <a:lstStyle/>
          <a:p>
            <a:fld id="{A1F5FD4A-0110-4C12-A12A-25C969EFB930}" type="datetimeFigureOut">
              <a:rPr lang="en-GB" smtClean="0"/>
              <a:t>07/05/2024</a:t>
            </a:fld>
            <a:endParaRPr lang="en-GB"/>
          </a:p>
        </p:txBody>
      </p:sp>
      <p:sp>
        <p:nvSpPr>
          <p:cNvPr id="5" name="Footer Placeholder 4">
            <a:extLst>
              <a:ext uri="{FF2B5EF4-FFF2-40B4-BE49-F238E27FC236}">
                <a16:creationId xmlns:a16="http://schemas.microsoft.com/office/drawing/2014/main" id="{5BAC3A0C-00C5-D30E-925B-9BC617601A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CA2FE2-4629-8E25-B49F-E4B8A86980C4}"/>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385365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08E73-053D-F65E-322C-DD753BA43F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97BF91-DCB4-3A5F-616B-482D239BC8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353FB3-E9EB-BC08-6170-D4CB890D306B}"/>
              </a:ext>
            </a:extLst>
          </p:cNvPr>
          <p:cNvSpPr>
            <a:spLocks noGrp="1"/>
          </p:cNvSpPr>
          <p:nvPr>
            <p:ph type="dt" sz="half" idx="10"/>
          </p:nvPr>
        </p:nvSpPr>
        <p:spPr/>
        <p:txBody>
          <a:bodyPr/>
          <a:lstStyle/>
          <a:p>
            <a:fld id="{A1F5FD4A-0110-4C12-A12A-25C969EFB930}" type="datetimeFigureOut">
              <a:rPr lang="en-GB" smtClean="0"/>
              <a:t>07/05/2024</a:t>
            </a:fld>
            <a:endParaRPr lang="en-GB"/>
          </a:p>
        </p:txBody>
      </p:sp>
      <p:sp>
        <p:nvSpPr>
          <p:cNvPr id="5" name="Footer Placeholder 4">
            <a:extLst>
              <a:ext uri="{FF2B5EF4-FFF2-40B4-BE49-F238E27FC236}">
                <a16:creationId xmlns:a16="http://schemas.microsoft.com/office/drawing/2014/main" id="{1403E312-01A1-8053-4FF4-B83AFF65C6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938A1D-A222-8510-4B8F-10247C3AF9CA}"/>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271304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7B34-B0BB-D96F-B793-7C1B84228C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07C71D-B069-6169-6C6C-9FCA9F2D5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8FF959-A3DE-BD4A-4709-BE5159737226}"/>
              </a:ext>
            </a:extLst>
          </p:cNvPr>
          <p:cNvSpPr>
            <a:spLocks noGrp="1"/>
          </p:cNvSpPr>
          <p:nvPr>
            <p:ph type="dt" sz="half" idx="10"/>
          </p:nvPr>
        </p:nvSpPr>
        <p:spPr/>
        <p:txBody>
          <a:bodyPr/>
          <a:lstStyle/>
          <a:p>
            <a:fld id="{A1F5FD4A-0110-4C12-A12A-25C969EFB930}" type="datetimeFigureOut">
              <a:rPr lang="en-GB" smtClean="0"/>
              <a:t>07/05/2024</a:t>
            </a:fld>
            <a:endParaRPr lang="en-GB"/>
          </a:p>
        </p:txBody>
      </p:sp>
      <p:sp>
        <p:nvSpPr>
          <p:cNvPr id="5" name="Footer Placeholder 4">
            <a:extLst>
              <a:ext uri="{FF2B5EF4-FFF2-40B4-BE49-F238E27FC236}">
                <a16:creationId xmlns:a16="http://schemas.microsoft.com/office/drawing/2014/main" id="{FAC16AF6-20DF-6EBD-39A1-6E0AD5EE4E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C25E50-BDCB-15EC-F798-E54EAB44ED47}"/>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474797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8EF35-843E-A9A0-9DD2-00726585A4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F4F154-AC7E-BBE6-6023-F83F4B042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641A60-4670-4692-51EB-F300BEF0C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8D6881-81B5-FB37-BB85-5327A5650033}"/>
              </a:ext>
            </a:extLst>
          </p:cNvPr>
          <p:cNvSpPr>
            <a:spLocks noGrp="1"/>
          </p:cNvSpPr>
          <p:nvPr>
            <p:ph type="dt" sz="half" idx="10"/>
          </p:nvPr>
        </p:nvSpPr>
        <p:spPr/>
        <p:txBody>
          <a:bodyPr/>
          <a:lstStyle/>
          <a:p>
            <a:fld id="{A1F5FD4A-0110-4C12-A12A-25C969EFB930}" type="datetimeFigureOut">
              <a:rPr lang="en-GB" smtClean="0"/>
              <a:t>07/05/2024</a:t>
            </a:fld>
            <a:endParaRPr lang="en-GB"/>
          </a:p>
        </p:txBody>
      </p:sp>
      <p:sp>
        <p:nvSpPr>
          <p:cNvPr id="6" name="Footer Placeholder 5">
            <a:extLst>
              <a:ext uri="{FF2B5EF4-FFF2-40B4-BE49-F238E27FC236}">
                <a16:creationId xmlns:a16="http://schemas.microsoft.com/office/drawing/2014/main" id="{8DA900CD-A903-41D6-12A0-C4A682929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430891-7155-B280-F631-49117A0EA24E}"/>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370232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DEBD-15F8-5D9A-F946-E4172B98BD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E45BC5-5A92-ACD3-5CC3-D098C7381D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2F230-8C04-A7BA-E449-5DC4EC8A05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531E035-EF29-60FD-728E-7B5DC6386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AB8511-750D-B926-4C34-43D8FA6AE5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C6B9E5-163C-AF38-2598-C3EB00282957}"/>
              </a:ext>
            </a:extLst>
          </p:cNvPr>
          <p:cNvSpPr>
            <a:spLocks noGrp="1"/>
          </p:cNvSpPr>
          <p:nvPr>
            <p:ph type="dt" sz="half" idx="10"/>
          </p:nvPr>
        </p:nvSpPr>
        <p:spPr/>
        <p:txBody>
          <a:bodyPr/>
          <a:lstStyle/>
          <a:p>
            <a:fld id="{A1F5FD4A-0110-4C12-A12A-25C969EFB930}" type="datetimeFigureOut">
              <a:rPr lang="en-GB" smtClean="0"/>
              <a:t>07/05/2024</a:t>
            </a:fld>
            <a:endParaRPr lang="en-GB"/>
          </a:p>
        </p:txBody>
      </p:sp>
      <p:sp>
        <p:nvSpPr>
          <p:cNvPr id="8" name="Footer Placeholder 7">
            <a:extLst>
              <a:ext uri="{FF2B5EF4-FFF2-40B4-BE49-F238E27FC236}">
                <a16:creationId xmlns:a16="http://schemas.microsoft.com/office/drawing/2014/main" id="{A3C8504E-104F-C5FF-4888-4F95032447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2D41B6-8607-F8D4-53C5-A4818FB7F60A}"/>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4913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A022-E5A0-8E9B-199C-1EA498C4BE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0CEE61-CEBC-55F7-025F-B93781C95E54}"/>
              </a:ext>
            </a:extLst>
          </p:cNvPr>
          <p:cNvSpPr>
            <a:spLocks noGrp="1"/>
          </p:cNvSpPr>
          <p:nvPr>
            <p:ph type="dt" sz="half" idx="10"/>
          </p:nvPr>
        </p:nvSpPr>
        <p:spPr/>
        <p:txBody>
          <a:bodyPr/>
          <a:lstStyle/>
          <a:p>
            <a:fld id="{A1F5FD4A-0110-4C12-A12A-25C969EFB930}" type="datetimeFigureOut">
              <a:rPr lang="en-GB" smtClean="0"/>
              <a:t>07/05/2024</a:t>
            </a:fld>
            <a:endParaRPr lang="en-GB"/>
          </a:p>
        </p:txBody>
      </p:sp>
      <p:sp>
        <p:nvSpPr>
          <p:cNvPr id="4" name="Footer Placeholder 3">
            <a:extLst>
              <a:ext uri="{FF2B5EF4-FFF2-40B4-BE49-F238E27FC236}">
                <a16:creationId xmlns:a16="http://schemas.microsoft.com/office/drawing/2014/main" id="{06FAF0AB-E100-6A6E-9AA5-66EF61D664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16A311-6FC3-868B-5BD7-F4D7BD4A6F48}"/>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37575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CF0F1B-8550-C9A7-0632-71D0A5994B54}"/>
              </a:ext>
            </a:extLst>
          </p:cNvPr>
          <p:cNvSpPr>
            <a:spLocks noGrp="1"/>
          </p:cNvSpPr>
          <p:nvPr>
            <p:ph type="dt" sz="half" idx="10"/>
          </p:nvPr>
        </p:nvSpPr>
        <p:spPr/>
        <p:txBody>
          <a:bodyPr/>
          <a:lstStyle/>
          <a:p>
            <a:fld id="{A1F5FD4A-0110-4C12-A12A-25C969EFB930}" type="datetimeFigureOut">
              <a:rPr lang="en-GB" smtClean="0"/>
              <a:t>07/05/2024</a:t>
            </a:fld>
            <a:endParaRPr lang="en-GB"/>
          </a:p>
        </p:txBody>
      </p:sp>
      <p:sp>
        <p:nvSpPr>
          <p:cNvPr id="3" name="Footer Placeholder 2">
            <a:extLst>
              <a:ext uri="{FF2B5EF4-FFF2-40B4-BE49-F238E27FC236}">
                <a16:creationId xmlns:a16="http://schemas.microsoft.com/office/drawing/2014/main" id="{14BC79A0-2179-2FCE-31E2-F4ECD8325B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D62B8E-53B7-9442-2578-55ED51FFC988}"/>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417287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9244-2F54-32FA-6B5E-87EAEB4CD9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E49745-0706-7587-5E26-73EC2BC47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4BE313-75A3-3F66-1BCB-9868BF3B4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2857E5-F489-6745-9AE3-7C246473072E}"/>
              </a:ext>
            </a:extLst>
          </p:cNvPr>
          <p:cNvSpPr>
            <a:spLocks noGrp="1"/>
          </p:cNvSpPr>
          <p:nvPr>
            <p:ph type="dt" sz="half" idx="10"/>
          </p:nvPr>
        </p:nvSpPr>
        <p:spPr/>
        <p:txBody>
          <a:bodyPr/>
          <a:lstStyle/>
          <a:p>
            <a:fld id="{A1F5FD4A-0110-4C12-A12A-25C969EFB930}" type="datetimeFigureOut">
              <a:rPr lang="en-GB" smtClean="0"/>
              <a:t>07/05/2024</a:t>
            </a:fld>
            <a:endParaRPr lang="en-GB"/>
          </a:p>
        </p:txBody>
      </p:sp>
      <p:sp>
        <p:nvSpPr>
          <p:cNvPr id="6" name="Footer Placeholder 5">
            <a:extLst>
              <a:ext uri="{FF2B5EF4-FFF2-40B4-BE49-F238E27FC236}">
                <a16:creationId xmlns:a16="http://schemas.microsoft.com/office/drawing/2014/main" id="{71D02668-8551-89AF-92A4-96A7E31A13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6C94FE-9B36-072D-7AF4-FBD3BED5881B}"/>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62178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9B1D-3654-01E7-7C0F-9B0AF321B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F5EB54-9557-976A-5194-DE6FA926B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29A46A-4C09-703E-E53D-8047A3A41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BAA4AE-04E3-25BF-7BEF-9B179BF1581F}"/>
              </a:ext>
            </a:extLst>
          </p:cNvPr>
          <p:cNvSpPr>
            <a:spLocks noGrp="1"/>
          </p:cNvSpPr>
          <p:nvPr>
            <p:ph type="dt" sz="half" idx="10"/>
          </p:nvPr>
        </p:nvSpPr>
        <p:spPr/>
        <p:txBody>
          <a:bodyPr/>
          <a:lstStyle/>
          <a:p>
            <a:fld id="{A1F5FD4A-0110-4C12-A12A-25C969EFB930}" type="datetimeFigureOut">
              <a:rPr lang="en-GB" smtClean="0"/>
              <a:t>07/05/2024</a:t>
            </a:fld>
            <a:endParaRPr lang="en-GB"/>
          </a:p>
        </p:txBody>
      </p:sp>
      <p:sp>
        <p:nvSpPr>
          <p:cNvPr id="6" name="Footer Placeholder 5">
            <a:extLst>
              <a:ext uri="{FF2B5EF4-FFF2-40B4-BE49-F238E27FC236}">
                <a16:creationId xmlns:a16="http://schemas.microsoft.com/office/drawing/2014/main" id="{392C610A-5F21-D34A-D3D4-8CF1A356CA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195CF1-BCA7-6055-ECC3-F1C4FFCF0BB8}"/>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16121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54E9FF-2C8A-B5D6-85A5-DE26B7E024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4E2408-F3B0-8B31-ABBE-DDC56E7CF6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B5074A-9042-C314-23E4-532A51EEC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5FD4A-0110-4C12-A12A-25C969EFB930}" type="datetimeFigureOut">
              <a:rPr lang="en-GB" smtClean="0"/>
              <a:t>07/05/2024</a:t>
            </a:fld>
            <a:endParaRPr lang="en-GB"/>
          </a:p>
        </p:txBody>
      </p:sp>
      <p:sp>
        <p:nvSpPr>
          <p:cNvPr id="5" name="Footer Placeholder 4">
            <a:extLst>
              <a:ext uri="{FF2B5EF4-FFF2-40B4-BE49-F238E27FC236}">
                <a16:creationId xmlns:a16="http://schemas.microsoft.com/office/drawing/2014/main" id="{D258F121-F06D-9E34-E7F4-958A84A36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F7634FD-24E7-A42F-6DC6-789F431348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3DA62-0D16-43DA-851D-FCB9A941B813}" type="slidenum">
              <a:rPr lang="en-GB" smtClean="0"/>
              <a:t>‹#›</a:t>
            </a:fld>
            <a:endParaRPr lang="en-GB"/>
          </a:p>
        </p:txBody>
      </p:sp>
    </p:spTree>
    <p:extLst>
      <p:ext uri="{BB962C8B-B14F-4D97-AF65-F5344CB8AC3E}">
        <p14:creationId xmlns:p14="http://schemas.microsoft.com/office/powerpoint/2010/main" val="147960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1</a:t>
            </a:fld>
            <a:endParaRPr lang="en-GB"/>
          </a:p>
        </p:txBody>
      </p:sp>
      <p:grpSp>
        <p:nvGrpSpPr>
          <p:cNvPr id="8" name="Group 8">
            <a:extLst>
              <a:ext uri="{FF2B5EF4-FFF2-40B4-BE49-F238E27FC236}">
                <a16:creationId xmlns:a16="http://schemas.microsoft.com/office/drawing/2014/main" id="{0E3A16AB-EFD2-292F-418C-3CB5D497F756}"/>
              </a:ext>
            </a:extLst>
          </p:cNvPr>
          <p:cNvGrpSpPr/>
          <p:nvPr/>
        </p:nvGrpSpPr>
        <p:grpSpPr>
          <a:xfrm>
            <a:off x="2950188" y="1086028"/>
            <a:ext cx="6291621" cy="5732647"/>
            <a:chOff x="0" y="0"/>
            <a:chExt cx="8667508" cy="7536964"/>
          </a:xfrm>
        </p:grpSpPr>
        <p:sp>
          <p:nvSpPr>
            <p:cNvPr id="10" name="Freeform 9">
              <a:extLst>
                <a:ext uri="{FF2B5EF4-FFF2-40B4-BE49-F238E27FC236}">
                  <a16:creationId xmlns:a16="http://schemas.microsoft.com/office/drawing/2014/main" id="{52FCF5C7-53F4-8A79-F43F-67BE0B0DEA8C}"/>
                </a:ext>
              </a:extLst>
            </p:cNvPr>
            <p:cNvSpPr>
              <a:spLocks noGrp="1" noRot="1" noMove="1" noResize="1" noEditPoints="1" noAdjustHandles="1" noChangeArrowheads="1" noChangeShapeType="1"/>
            </p:cNvSpPr>
            <p:nvPr/>
          </p:nvSpPr>
          <p:spPr>
            <a:xfrm>
              <a:off x="0" y="0"/>
              <a:ext cx="8667508" cy="7536964"/>
            </a:xfrm>
            <a:custGeom>
              <a:avLst/>
              <a:gdLst/>
              <a:ahLst/>
              <a:cxnLst/>
              <a:rect l="l" t="t" r="r" b="b"/>
              <a:pathLst>
                <a:path w="8667508" h="7536964">
                  <a:moveTo>
                    <a:pt x="0" y="0"/>
                  </a:moveTo>
                  <a:lnTo>
                    <a:pt x="8667508" y="0"/>
                  </a:lnTo>
                  <a:lnTo>
                    <a:pt x="8667508" y="7536964"/>
                  </a:lnTo>
                  <a:lnTo>
                    <a:pt x="0" y="7536964"/>
                  </a:lnTo>
                  <a:lnTo>
                    <a:pt x="0" y="0"/>
                  </a:lnTo>
                  <a:close/>
                </a:path>
              </a:pathLst>
            </a:custGeom>
            <a:blipFill>
              <a:blip r:embed="rId3"/>
              <a:stretch>
                <a:fillRect/>
              </a:stretch>
            </a:blipFill>
          </p:spPr>
          <p:txBody>
            <a:bodyPr/>
            <a:lstStyle/>
            <a:p>
              <a:endParaRPr lang="en-GB"/>
            </a:p>
          </p:txBody>
        </p:sp>
        <p:sp>
          <p:nvSpPr>
            <p:cNvPr id="11" name="TextBox 10">
              <a:extLst>
                <a:ext uri="{FF2B5EF4-FFF2-40B4-BE49-F238E27FC236}">
                  <a16:creationId xmlns:a16="http://schemas.microsoft.com/office/drawing/2014/main" id="{F0C1B66B-2B08-F402-4784-0F6BF8E06042}"/>
                </a:ext>
              </a:extLst>
            </p:cNvPr>
            <p:cNvSpPr txBox="1">
              <a:spLocks noGrp="1" noRot="1" noMove="1" noResize="1" noEditPoints="1" noAdjustHandles="1" noChangeArrowheads="1" noChangeShapeType="1"/>
            </p:cNvSpPr>
            <p:nvPr/>
          </p:nvSpPr>
          <p:spPr>
            <a:xfrm>
              <a:off x="3834941" y="4896245"/>
              <a:ext cx="997626" cy="582285"/>
            </a:xfrm>
            <a:prstGeom prst="rect">
              <a:avLst/>
            </a:prstGeom>
          </p:spPr>
          <p:txBody>
            <a:bodyPr lIns="0" tIns="0" rIns="0" bIns="0" rtlCol="0" anchor="t">
              <a:spAutoFit/>
            </a:bodyPr>
            <a:lstStyle/>
            <a:p>
              <a:pPr algn="ctr">
                <a:lnSpc>
                  <a:spcPts val="3689"/>
                </a:lnSpc>
              </a:pPr>
              <a:r>
                <a:rPr lang="en-US" sz="2635" b="1" dirty="0">
                  <a:solidFill>
                    <a:srgbClr val="00B050"/>
                  </a:solidFill>
                  <a:latin typeface="Arial" panose="020B0604020202020204" pitchFamily="34" charset="0"/>
                  <a:cs typeface="Arial" panose="020B0604020202020204" pitchFamily="34" charset="0"/>
                </a:rPr>
                <a:t>True</a:t>
              </a:r>
            </a:p>
          </p:txBody>
        </p:sp>
        <p:sp>
          <p:nvSpPr>
            <p:cNvPr id="13" name="TextBox 11">
              <a:extLst>
                <a:ext uri="{FF2B5EF4-FFF2-40B4-BE49-F238E27FC236}">
                  <a16:creationId xmlns:a16="http://schemas.microsoft.com/office/drawing/2014/main" id="{9FAB539A-7F9B-E109-ED93-6FDFF16BCEF6}"/>
                </a:ext>
              </a:extLst>
            </p:cNvPr>
            <p:cNvSpPr txBox="1">
              <a:spLocks noGrp="1" noRot="1" noMove="1" noResize="1" noEditPoints="1" noAdjustHandles="1" noChangeArrowheads="1" noChangeShapeType="1"/>
            </p:cNvSpPr>
            <p:nvPr/>
          </p:nvSpPr>
          <p:spPr>
            <a:xfrm>
              <a:off x="549888" y="4896245"/>
              <a:ext cx="1662264" cy="569036"/>
            </a:xfrm>
            <a:prstGeom prst="rect">
              <a:avLst/>
            </a:prstGeom>
          </p:spPr>
          <p:txBody>
            <a:bodyPr wrap="square" lIns="0" tIns="0" rIns="0" bIns="0" rtlCol="0" anchor="t">
              <a:spAutoFit/>
            </a:bodyPr>
            <a:lstStyle/>
            <a:p>
              <a:pPr algn="ctr">
                <a:lnSpc>
                  <a:spcPts val="3689"/>
                </a:lnSpc>
              </a:pPr>
              <a:r>
                <a:rPr lang="en-US" sz="2635" b="1" dirty="0">
                  <a:solidFill>
                    <a:srgbClr val="FF1616"/>
                  </a:solidFill>
                  <a:latin typeface="Arial" panose="020B0604020202020204" pitchFamily="34" charset="0"/>
                  <a:cs typeface="Arial" panose="020B0604020202020204" pitchFamily="34" charset="0"/>
                </a:rPr>
                <a:t>False</a:t>
              </a:r>
            </a:p>
          </p:txBody>
        </p:sp>
        <p:sp>
          <p:nvSpPr>
            <p:cNvPr id="14" name="TextBox 12">
              <a:extLst>
                <a:ext uri="{FF2B5EF4-FFF2-40B4-BE49-F238E27FC236}">
                  <a16:creationId xmlns:a16="http://schemas.microsoft.com/office/drawing/2014/main" id="{FDC03D59-3CE3-6626-4958-505E35FB6272}"/>
                </a:ext>
              </a:extLst>
            </p:cNvPr>
            <p:cNvSpPr txBox="1">
              <a:spLocks noGrp="1" noRot="1" noMove="1" noResize="1" noEditPoints="1" noAdjustHandles="1" noChangeArrowheads="1" noChangeShapeType="1"/>
            </p:cNvSpPr>
            <p:nvPr/>
          </p:nvSpPr>
          <p:spPr>
            <a:xfrm>
              <a:off x="6610060" y="4896245"/>
              <a:ext cx="1309453" cy="569036"/>
            </a:xfrm>
            <a:prstGeom prst="rect">
              <a:avLst/>
            </a:prstGeom>
          </p:spPr>
          <p:txBody>
            <a:bodyPr wrap="square" lIns="0" tIns="0" rIns="0" bIns="0" rtlCol="0" anchor="t">
              <a:spAutoFit/>
            </a:bodyPr>
            <a:lstStyle/>
            <a:p>
              <a:pPr algn="ctr">
                <a:lnSpc>
                  <a:spcPts val="3689"/>
                </a:lnSpc>
              </a:pPr>
              <a:r>
                <a:rPr lang="en-US" sz="2635" b="1" dirty="0">
                  <a:solidFill>
                    <a:srgbClr val="FF0000"/>
                  </a:solidFill>
                  <a:latin typeface="Arial" panose="020B0604020202020204" pitchFamily="34" charset="0"/>
                  <a:cs typeface="Arial" panose="020B0604020202020204" pitchFamily="34" charset="0"/>
                </a:rPr>
                <a:t>False</a:t>
              </a:r>
            </a:p>
          </p:txBody>
        </p:sp>
      </p:grpSp>
      <p:sp>
        <p:nvSpPr>
          <p:cNvPr id="19" name="Flowchart: Process 18">
            <a:extLst>
              <a:ext uri="{FF2B5EF4-FFF2-40B4-BE49-F238E27FC236}">
                <a16:creationId xmlns:a16="http://schemas.microsoft.com/office/drawing/2014/main" id="{00C35CD3-6DE0-4AE3-AB30-F94CCAF3EE43}"/>
              </a:ext>
            </a:extLst>
          </p:cNvPr>
          <p:cNvSpPr/>
          <p:nvPr/>
        </p:nvSpPr>
        <p:spPr>
          <a:xfrm>
            <a:off x="-11445" y="-36286"/>
            <a:ext cx="12214889" cy="806220"/>
          </a:xfrm>
          <a:prstGeom prst="flowChartProcess">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7BAFCF3-39A3-B9C0-518B-BCF20DDBEBC7}"/>
              </a:ext>
            </a:extLst>
          </p:cNvPr>
          <p:cNvSpPr txBox="1">
            <a:spLocks noGrp="1" noRot="1" noMove="1" noResize="1" noEditPoints="1" noAdjustHandles="1" noChangeArrowheads="1" noChangeShapeType="1"/>
          </p:cNvSpPr>
          <p:nvPr/>
        </p:nvSpPr>
        <p:spPr>
          <a:xfrm>
            <a:off x="5030298" y="-94841"/>
            <a:ext cx="7767909" cy="923330"/>
          </a:xfrm>
          <a:prstGeom prst="rect">
            <a:avLst/>
          </a:prstGeom>
          <a:noFill/>
        </p:spPr>
        <p:txBody>
          <a:bodyPr wrap="square" rtlCol="0">
            <a:spAutoFit/>
          </a:bodyPr>
          <a:lstStyle/>
          <a:p>
            <a:pPr algn="ctr"/>
            <a:r>
              <a:rPr lang="en-GB" sz="5400" b="1" dirty="0">
                <a:solidFill>
                  <a:srgbClr val="00A3B9"/>
                </a:solidFill>
                <a:latin typeface="Arial" panose="020B0604020202020204" pitchFamily="34" charset="0"/>
                <a:cs typeface="Arial" panose="020B0604020202020204" pitchFamily="34" charset="0"/>
              </a:rPr>
              <a:t>Mental Health Quiz </a:t>
            </a:r>
          </a:p>
        </p:txBody>
      </p:sp>
      <p:sp>
        <p:nvSpPr>
          <p:cNvPr id="15" name="Freeform 9">
            <a:extLst>
              <a:ext uri="{FF2B5EF4-FFF2-40B4-BE49-F238E27FC236}">
                <a16:creationId xmlns:a16="http://schemas.microsoft.com/office/drawing/2014/main" id="{89CA0E62-27C2-87CB-55FD-8D85FE894E92}"/>
              </a:ext>
            </a:extLst>
          </p:cNvPr>
          <p:cNvSpPr>
            <a:spLocks noGrp="1" noRot="1" noMove="1" noResize="1" noEditPoints="1" noAdjustHandles="1" noChangeArrowheads="1" noChangeShapeType="1"/>
          </p:cNvSpPr>
          <p:nvPr/>
        </p:nvSpPr>
        <p:spPr>
          <a:xfrm>
            <a:off x="144168" y="60491"/>
            <a:ext cx="2080959" cy="2051074"/>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4"/>
            <a:stretch>
              <a:fillRect/>
            </a:stretch>
          </a:blipFill>
        </p:spPr>
        <p:txBody>
          <a:bodyPr/>
          <a:lstStyle/>
          <a:p>
            <a:endParaRPr lang="en-GB"/>
          </a:p>
        </p:txBody>
      </p:sp>
    </p:spTree>
    <p:extLst>
      <p:ext uri="{BB962C8B-B14F-4D97-AF65-F5344CB8AC3E}">
        <p14:creationId xmlns:p14="http://schemas.microsoft.com/office/powerpoint/2010/main" val="62035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10</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BF6CF679-DDC0-1BDF-B73C-764FE0AC3D5F}"/>
              </a:ext>
            </a:extLst>
          </p:cNvPr>
          <p:cNvSpPr txBox="1">
            <a:spLocks noGrp="1" noRot="1" noMove="1" noResize="1" noEditPoints="1" noAdjustHandles="1" noChangeArrowheads="1" noChangeShapeType="1"/>
          </p:cNvSpPr>
          <p:nvPr/>
        </p:nvSpPr>
        <p:spPr>
          <a:xfrm>
            <a:off x="2060708" y="892628"/>
            <a:ext cx="9949543" cy="954107"/>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Which of these symptoms can happen if you’re depressed? </a:t>
            </a:r>
          </a:p>
        </p:txBody>
      </p:sp>
      <p:sp>
        <p:nvSpPr>
          <p:cNvPr id="6" name="TextBox 5">
            <a:extLst>
              <a:ext uri="{FF2B5EF4-FFF2-40B4-BE49-F238E27FC236}">
                <a16:creationId xmlns:a16="http://schemas.microsoft.com/office/drawing/2014/main" id="{1B8CC590-4151-86FD-D936-97699376C889}"/>
              </a:ext>
            </a:extLst>
          </p:cNvPr>
          <p:cNvSpPr txBox="1">
            <a:spLocks noGrp="1" noRot="1" noMove="1" noResize="1" noEditPoints="1" noAdjustHandles="1" noChangeArrowheads="1" noChangeShapeType="1"/>
          </p:cNvSpPr>
          <p:nvPr/>
        </p:nvSpPr>
        <p:spPr>
          <a:xfrm>
            <a:off x="2242457" y="2434325"/>
            <a:ext cx="5747657" cy="2246769"/>
          </a:xfrm>
          <a:prstGeom prst="rect">
            <a:avLst/>
          </a:prstGeom>
          <a:noFill/>
        </p:spPr>
        <p:txBody>
          <a:bodyPr wrap="square" rtlCol="0">
            <a:spAutoFit/>
          </a:bodyPr>
          <a:lstStyle/>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Don’t feel hungry</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Hungry all the time</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Always tired </a:t>
            </a:r>
          </a:p>
        </p:txBody>
      </p:sp>
      <p:sp>
        <p:nvSpPr>
          <p:cNvPr id="7" name="Freeform 15">
            <a:extLst>
              <a:ext uri="{FF2B5EF4-FFF2-40B4-BE49-F238E27FC236}">
                <a16:creationId xmlns:a16="http://schemas.microsoft.com/office/drawing/2014/main" id="{6422935A-E4EA-FC16-C341-8CA631E2CD31}"/>
              </a:ext>
            </a:extLst>
          </p:cNvPr>
          <p:cNvSpPr>
            <a:spLocks noGrp="1" noRot="1" noMove="1" noResize="1" noEditPoints="1" noAdjustHandles="1" noChangeArrowheads="1" noChangeShapeType="1"/>
          </p:cNvSpPr>
          <p:nvPr/>
        </p:nvSpPr>
        <p:spPr>
          <a:xfrm>
            <a:off x="6562060" y="2069200"/>
            <a:ext cx="4791740" cy="3531047"/>
          </a:xfrm>
          <a:custGeom>
            <a:avLst/>
            <a:gdLst/>
            <a:ahLst/>
            <a:cxnLst/>
            <a:rect l="l" t="t" r="r" b="b"/>
            <a:pathLst>
              <a:path w="5782867" h="4588747">
                <a:moveTo>
                  <a:pt x="0" y="0"/>
                </a:moveTo>
                <a:lnTo>
                  <a:pt x="5782866" y="0"/>
                </a:lnTo>
                <a:lnTo>
                  <a:pt x="5782866" y="4588747"/>
                </a:lnTo>
                <a:lnTo>
                  <a:pt x="0" y="4588747"/>
                </a:lnTo>
                <a:lnTo>
                  <a:pt x="0" y="0"/>
                </a:lnTo>
                <a:close/>
              </a:path>
            </a:pathLst>
          </a:custGeom>
          <a:blipFill>
            <a:blip r:embed="rId4"/>
            <a:stretch>
              <a:fillRect t="-2212" b="-2212"/>
            </a:stretch>
          </a:blipFill>
        </p:spPr>
        <p:txBody>
          <a:bodyPr/>
          <a:lstStyle/>
          <a:p>
            <a:endParaRPr lang="en-GB"/>
          </a:p>
        </p:txBody>
      </p:sp>
    </p:spTree>
    <p:extLst>
      <p:ext uri="{BB962C8B-B14F-4D97-AF65-F5344CB8AC3E}">
        <p14:creationId xmlns:p14="http://schemas.microsoft.com/office/powerpoint/2010/main" val="346194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11</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E14B9AE8-207B-0E65-A12F-AC8CF0AC1862}"/>
              </a:ext>
            </a:extLst>
          </p:cNvPr>
          <p:cNvSpPr txBox="1">
            <a:spLocks noGrp="1" noRot="1" noMove="1" noResize="1" noEditPoints="1" noAdjustHandles="1" noChangeArrowheads="1" noChangeShapeType="1"/>
          </p:cNvSpPr>
          <p:nvPr/>
        </p:nvSpPr>
        <p:spPr>
          <a:xfrm>
            <a:off x="2434856" y="2905780"/>
            <a:ext cx="2860158"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All of them</a:t>
            </a:r>
          </a:p>
        </p:txBody>
      </p:sp>
      <p:sp>
        <p:nvSpPr>
          <p:cNvPr id="6" name="TextBox 5">
            <a:extLst>
              <a:ext uri="{FF2B5EF4-FFF2-40B4-BE49-F238E27FC236}">
                <a16:creationId xmlns:a16="http://schemas.microsoft.com/office/drawing/2014/main" id="{456A511D-24D5-28DF-C7F8-C4A169FABEA4}"/>
              </a:ext>
            </a:extLst>
          </p:cNvPr>
          <p:cNvSpPr txBox="1">
            <a:spLocks noGrp="1" noRot="1" noMove="1" noResize="1" noEditPoints="1" noAdjustHandles="1" noChangeArrowheads="1" noChangeShapeType="1"/>
          </p:cNvSpPr>
          <p:nvPr/>
        </p:nvSpPr>
        <p:spPr>
          <a:xfrm>
            <a:off x="4944140" y="2351782"/>
            <a:ext cx="6900530" cy="1631216"/>
          </a:xfrm>
          <a:prstGeom prst="rect">
            <a:avLst/>
          </a:prstGeom>
          <a:noFill/>
        </p:spPr>
        <p:txBody>
          <a:bodyPr wrap="square" rtlCol="0">
            <a:spAutoFit/>
          </a:bodyPr>
          <a:lstStyle/>
          <a:p>
            <a:pPr algn="just"/>
            <a:r>
              <a:rPr lang="en-GB" sz="2000" b="1" dirty="0">
                <a:solidFill>
                  <a:schemeClr val="bg1"/>
                </a:solidFill>
                <a:latin typeface="Arial" panose="020B0604020202020204" pitchFamily="34" charset="0"/>
                <a:cs typeface="Arial" panose="020B0604020202020204" pitchFamily="34" charset="0"/>
              </a:rPr>
              <a:t>People can experience depression in different ways. What most people experience, however, is sadness or hopelessness and very often they are no longer able to enjoy the things they previously took great pleasure in. But with the right help they can and do recover.</a:t>
            </a:r>
          </a:p>
        </p:txBody>
      </p:sp>
      <p:sp>
        <p:nvSpPr>
          <p:cNvPr id="7" name="TextBox 6">
            <a:extLst>
              <a:ext uri="{FF2B5EF4-FFF2-40B4-BE49-F238E27FC236}">
                <a16:creationId xmlns:a16="http://schemas.microsoft.com/office/drawing/2014/main" id="{62A8AC83-261B-310B-CACD-ADE3B2C06D60}"/>
              </a:ext>
            </a:extLst>
          </p:cNvPr>
          <p:cNvSpPr txBox="1">
            <a:spLocks noGrp="1" noRot="1" noMove="1" noResize="1" noEditPoints="1" noAdjustHandles="1" noChangeArrowheads="1" noChangeShapeType="1"/>
          </p:cNvSpPr>
          <p:nvPr/>
        </p:nvSpPr>
        <p:spPr>
          <a:xfrm>
            <a:off x="10509363" y="5987018"/>
            <a:ext cx="859615" cy="369332"/>
          </a:xfrm>
          <a:prstGeom prst="rect">
            <a:avLst/>
          </a:prstGeom>
          <a:noFill/>
        </p:spPr>
        <p:txBody>
          <a:bodyPr wrap="square" rtlCol="0">
            <a:spAutoFit/>
          </a:bodyPr>
          <a:lstStyle/>
          <a:p>
            <a:r>
              <a:rPr lang="en-GB" i="1" dirty="0">
                <a:solidFill>
                  <a:schemeClr val="bg1"/>
                </a:solidFill>
                <a:latin typeface="Arial" panose="020B0604020202020204" pitchFamily="34" charset="0"/>
                <a:cs typeface="Arial" panose="020B0604020202020204" pitchFamily="34" charset="0"/>
              </a:rPr>
              <a:t>(Mind)</a:t>
            </a:r>
          </a:p>
        </p:txBody>
      </p:sp>
    </p:spTree>
    <p:extLst>
      <p:ext uri="{BB962C8B-B14F-4D97-AF65-F5344CB8AC3E}">
        <p14:creationId xmlns:p14="http://schemas.microsoft.com/office/powerpoint/2010/main" val="4038406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12</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0D76E597-C8F8-1907-E95B-6A9F5D1560BC}"/>
              </a:ext>
            </a:extLst>
          </p:cNvPr>
          <p:cNvSpPr txBox="1">
            <a:spLocks noGrp="1" noRot="1" noMove="1" noResize="1" noEditPoints="1" noAdjustHandles="1" noChangeArrowheads="1" noChangeShapeType="1"/>
          </p:cNvSpPr>
          <p:nvPr/>
        </p:nvSpPr>
        <p:spPr>
          <a:xfrm>
            <a:off x="1937657" y="1212111"/>
            <a:ext cx="8708572"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What can exercise do for your mental health?</a:t>
            </a:r>
          </a:p>
        </p:txBody>
      </p:sp>
      <p:sp>
        <p:nvSpPr>
          <p:cNvPr id="6" name="TextBox 5">
            <a:extLst>
              <a:ext uri="{FF2B5EF4-FFF2-40B4-BE49-F238E27FC236}">
                <a16:creationId xmlns:a16="http://schemas.microsoft.com/office/drawing/2014/main" id="{BE30EBB1-1154-9D52-DBC0-9D79BCAA7274}"/>
              </a:ext>
            </a:extLst>
          </p:cNvPr>
          <p:cNvSpPr txBox="1">
            <a:spLocks noGrp="1" noRot="1" noMove="1" noResize="1" noEditPoints="1" noAdjustHandles="1" noChangeArrowheads="1" noChangeShapeType="1"/>
          </p:cNvSpPr>
          <p:nvPr/>
        </p:nvSpPr>
        <p:spPr>
          <a:xfrm>
            <a:off x="1937657" y="2229958"/>
            <a:ext cx="8708572" cy="2677656"/>
          </a:xfrm>
          <a:prstGeom prst="rect">
            <a:avLst/>
          </a:prstGeom>
          <a:noFill/>
        </p:spPr>
        <p:txBody>
          <a:bodyPr wrap="square" rtlCol="0">
            <a:spAutoFit/>
          </a:bodyPr>
          <a:lstStyle/>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Nothing, it’s only good for your physical health</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It stops you from facing your problems</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It releases endorphins that make you feel good</a:t>
            </a:r>
          </a:p>
          <a:p>
            <a:endParaRPr lang="en-GB" sz="2800" b="1" dirty="0">
              <a:solidFill>
                <a:schemeClr val="bg1"/>
              </a:solidFill>
              <a:latin typeface="Arial" panose="020B0604020202020204" pitchFamily="34" charset="0"/>
              <a:cs typeface="Arial" panose="020B0604020202020204" pitchFamily="34" charset="0"/>
            </a:endParaRPr>
          </a:p>
        </p:txBody>
      </p:sp>
      <p:sp>
        <p:nvSpPr>
          <p:cNvPr id="7" name="Freeform 24">
            <a:extLst>
              <a:ext uri="{FF2B5EF4-FFF2-40B4-BE49-F238E27FC236}">
                <a16:creationId xmlns:a16="http://schemas.microsoft.com/office/drawing/2014/main" id="{8F3AF484-8029-2970-2ED8-27E40A9C6C1A}"/>
              </a:ext>
            </a:extLst>
          </p:cNvPr>
          <p:cNvSpPr>
            <a:spLocks noGrp="1" noRot="1" noMove="1" noResize="1" noEditPoints="1" noAdjustHandles="1" noChangeArrowheads="1" noChangeShapeType="1"/>
          </p:cNvSpPr>
          <p:nvPr/>
        </p:nvSpPr>
        <p:spPr>
          <a:xfrm>
            <a:off x="7531511" y="4569491"/>
            <a:ext cx="2722832" cy="1786859"/>
          </a:xfrm>
          <a:custGeom>
            <a:avLst/>
            <a:gdLst/>
            <a:ahLst/>
            <a:cxnLst/>
            <a:rect l="l" t="t" r="r" b="b"/>
            <a:pathLst>
              <a:path w="3630443" h="2382478">
                <a:moveTo>
                  <a:pt x="0" y="0"/>
                </a:moveTo>
                <a:lnTo>
                  <a:pt x="3630443" y="0"/>
                </a:lnTo>
                <a:lnTo>
                  <a:pt x="3630443" y="2382479"/>
                </a:lnTo>
                <a:lnTo>
                  <a:pt x="0" y="23824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196631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13</a:t>
            </a:fld>
            <a:endParaRPr lang="en-GB" dirty="0"/>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0D76E597-C8F8-1907-E95B-6A9F5D1560BC}"/>
              </a:ext>
            </a:extLst>
          </p:cNvPr>
          <p:cNvSpPr txBox="1">
            <a:spLocks noGrp="1" noRot="1" noMove="1" noResize="1" noEditPoints="1" noAdjustHandles="1" noChangeArrowheads="1" noChangeShapeType="1"/>
          </p:cNvSpPr>
          <p:nvPr/>
        </p:nvSpPr>
        <p:spPr>
          <a:xfrm>
            <a:off x="1352948" y="3149247"/>
            <a:ext cx="4030227"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It releases endorphins</a:t>
            </a:r>
          </a:p>
        </p:txBody>
      </p:sp>
      <p:sp>
        <p:nvSpPr>
          <p:cNvPr id="6" name="TextBox 5">
            <a:extLst>
              <a:ext uri="{FF2B5EF4-FFF2-40B4-BE49-F238E27FC236}">
                <a16:creationId xmlns:a16="http://schemas.microsoft.com/office/drawing/2014/main" id="{BE30EBB1-1154-9D52-DBC0-9D79BCAA7274}"/>
              </a:ext>
            </a:extLst>
          </p:cNvPr>
          <p:cNvSpPr txBox="1">
            <a:spLocks noGrp="1" noRot="1" noMove="1" noResize="1" noEditPoints="1" noAdjustHandles="1" noChangeArrowheads="1" noChangeShapeType="1"/>
          </p:cNvSpPr>
          <p:nvPr/>
        </p:nvSpPr>
        <p:spPr>
          <a:xfrm>
            <a:off x="5679956" y="2415063"/>
            <a:ext cx="6268283" cy="2246769"/>
          </a:xfrm>
          <a:prstGeom prst="rect">
            <a:avLst/>
          </a:prstGeom>
          <a:noFill/>
        </p:spPr>
        <p:txBody>
          <a:bodyPr wrap="square" rtlCol="0">
            <a:spAutoFit/>
          </a:bodyPr>
          <a:lstStyle/>
          <a:p>
            <a:pPr algn="just"/>
            <a:r>
              <a:rPr lang="en-GB" sz="2000" b="1" i="0" dirty="0">
                <a:solidFill>
                  <a:schemeClr val="bg1"/>
                </a:solidFill>
                <a:effectLst/>
                <a:latin typeface="Arial" panose="020B0604020202020204" pitchFamily="34" charset="0"/>
                <a:cs typeface="Arial" panose="020B0604020202020204" pitchFamily="34" charset="0"/>
              </a:rPr>
              <a:t>Exercise not only benefits your physical and mental health, but it also improves your overall mood and happiness.</a:t>
            </a:r>
            <a:r>
              <a:rPr lang="en-GB" sz="2000" b="1" dirty="0">
                <a:solidFill>
                  <a:schemeClr val="bg1"/>
                </a:solidFill>
                <a:latin typeface="Arial" panose="020B0604020202020204" pitchFamily="34" charset="0"/>
                <a:cs typeface="Arial" panose="020B0604020202020204" pitchFamily="34" charset="0"/>
              </a:rPr>
              <a:t> </a:t>
            </a:r>
            <a:r>
              <a:rPr lang="en-GB" sz="2000" b="1" i="0" dirty="0">
                <a:solidFill>
                  <a:schemeClr val="bg1"/>
                </a:solidFill>
                <a:effectLst/>
                <a:latin typeface="Arial" panose="020B0604020202020204" pitchFamily="34" charset="0"/>
                <a:cs typeface="Arial" panose="020B0604020202020204" pitchFamily="34" charset="0"/>
              </a:rPr>
              <a:t>When you exercise, endorphins (a feel-good chemical) are released in the brain, leading to an overall more positive mood. Exercise can also lead to a boost in self-esteem and self-confidence.</a:t>
            </a:r>
            <a:endParaRPr lang="en-GB"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2BE3B1E-3351-619B-43C9-BC9E88ED2306}"/>
              </a:ext>
            </a:extLst>
          </p:cNvPr>
          <p:cNvSpPr txBox="1">
            <a:spLocks noGrp="1" noRot="1" noMove="1" noResize="1" noEditPoints="1" noAdjustHandles="1" noChangeArrowheads="1" noChangeShapeType="1"/>
          </p:cNvSpPr>
          <p:nvPr/>
        </p:nvSpPr>
        <p:spPr>
          <a:xfrm>
            <a:off x="10459561" y="5987018"/>
            <a:ext cx="894239" cy="369332"/>
          </a:xfrm>
          <a:prstGeom prst="rect">
            <a:avLst/>
          </a:prstGeom>
          <a:noFill/>
        </p:spPr>
        <p:txBody>
          <a:bodyPr wrap="square" rtlCol="0">
            <a:spAutoFit/>
          </a:bodyPr>
          <a:lstStyle/>
          <a:p>
            <a:r>
              <a:rPr lang="en-GB" i="1" dirty="0">
                <a:solidFill>
                  <a:schemeClr val="bg1"/>
                </a:solidFill>
                <a:latin typeface="Arial" panose="020B0604020202020204" pitchFamily="34" charset="0"/>
                <a:cs typeface="Arial" panose="020B0604020202020204" pitchFamily="34" charset="0"/>
              </a:rPr>
              <a:t>(Mind)</a:t>
            </a:r>
          </a:p>
        </p:txBody>
      </p:sp>
    </p:spTree>
    <p:extLst>
      <p:ext uri="{BB962C8B-B14F-4D97-AF65-F5344CB8AC3E}">
        <p14:creationId xmlns:p14="http://schemas.microsoft.com/office/powerpoint/2010/main" val="2049654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14</a:t>
            </a:fld>
            <a:endParaRPr lang="en-GB"/>
          </a:p>
        </p:txBody>
      </p:sp>
      <p:sp>
        <p:nvSpPr>
          <p:cNvPr id="12" name="Freeform 26">
            <a:extLst>
              <a:ext uri="{FF2B5EF4-FFF2-40B4-BE49-F238E27FC236}">
                <a16:creationId xmlns:a16="http://schemas.microsoft.com/office/drawing/2014/main" id="{E7A66B78-2CFC-10CC-AC60-567095897DD6}"/>
              </a:ext>
            </a:extLst>
          </p:cNvPr>
          <p:cNvSpPr/>
          <p:nvPr/>
        </p:nvSpPr>
        <p:spPr>
          <a:xfrm>
            <a:off x="586020" y="1916186"/>
            <a:ext cx="868853" cy="907760"/>
          </a:xfrm>
          <a:custGeom>
            <a:avLst/>
            <a:gdLst/>
            <a:ahLst/>
            <a:cxnLst/>
            <a:rect l="l" t="t" r="r" b="b"/>
            <a:pathLst>
              <a:path w="1230719" h="1230719">
                <a:moveTo>
                  <a:pt x="0" y="0"/>
                </a:moveTo>
                <a:lnTo>
                  <a:pt x="1230719" y="0"/>
                </a:lnTo>
                <a:lnTo>
                  <a:pt x="1230719" y="1230719"/>
                </a:lnTo>
                <a:lnTo>
                  <a:pt x="0" y="1230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6" name="Freeform 27">
            <a:extLst>
              <a:ext uri="{FF2B5EF4-FFF2-40B4-BE49-F238E27FC236}">
                <a16:creationId xmlns:a16="http://schemas.microsoft.com/office/drawing/2014/main" id="{C2CE8A49-3351-765C-9D05-335E8C94BD34}"/>
              </a:ext>
            </a:extLst>
          </p:cNvPr>
          <p:cNvSpPr/>
          <p:nvPr/>
        </p:nvSpPr>
        <p:spPr>
          <a:xfrm>
            <a:off x="579781" y="3046344"/>
            <a:ext cx="868853" cy="907761"/>
          </a:xfrm>
          <a:custGeom>
            <a:avLst/>
            <a:gdLst/>
            <a:ahLst/>
            <a:cxnLst/>
            <a:rect l="l" t="t" r="r" b="b"/>
            <a:pathLst>
              <a:path w="1230719" h="1230719">
                <a:moveTo>
                  <a:pt x="0" y="0"/>
                </a:moveTo>
                <a:lnTo>
                  <a:pt x="1230719" y="0"/>
                </a:lnTo>
                <a:lnTo>
                  <a:pt x="1230719" y="1230719"/>
                </a:lnTo>
                <a:lnTo>
                  <a:pt x="0" y="12307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8" name="TextBox 17">
            <a:extLst>
              <a:ext uri="{FF2B5EF4-FFF2-40B4-BE49-F238E27FC236}">
                <a16:creationId xmlns:a16="http://schemas.microsoft.com/office/drawing/2014/main" id="{B05BA605-4148-8C9B-B42A-4FA40C5826D2}"/>
              </a:ext>
            </a:extLst>
          </p:cNvPr>
          <p:cNvSpPr txBox="1">
            <a:spLocks noGrp="1" noRot="1" noMove="1" noResize="1" noEditPoints="1" noAdjustHandles="1" noChangeArrowheads="1" noChangeShapeType="1"/>
          </p:cNvSpPr>
          <p:nvPr/>
        </p:nvSpPr>
        <p:spPr>
          <a:xfrm>
            <a:off x="586020" y="433870"/>
            <a:ext cx="3678864" cy="1015663"/>
          </a:xfrm>
          <a:prstGeom prst="rect">
            <a:avLst/>
          </a:prstGeom>
          <a:noFill/>
        </p:spPr>
        <p:txBody>
          <a:bodyPr wrap="square" rtlCol="0">
            <a:spAutoFit/>
          </a:bodyPr>
          <a:lstStyle/>
          <a:p>
            <a:r>
              <a:rPr lang="en-GB" sz="6000" b="1" dirty="0">
                <a:solidFill>
                  <a:schemeClr val="bg1"/>
                </a:solidFill>
                <a:latin typeface="Arial" panose="020B0604020202020204" pitchFamily="34" charset="0"/>
                <a:cs typeface="Arial" panose="020B0604020202020204" pitchFamily="34" charset="0"/>
              </a:rPr>
              <a:t>Let's Talk</a:t>
            </a:r>
          </a:p>
        </p:txBody>
      </p:sp>
      <p:sp>
        <p:nvSpPr>
          <p:cNvPr id="20" name="TextBox 28">
            <a:extLst>
              <a:ext uri="{FF2B5EF4-FFF2-40B4-BE49-F238E27FC236}">
                <a16:creationId xmlns:a16="http://schemas.microsoft.com/office/drawing/2014/main" id="{D094C950-C41F-77F8-31FD-B10E4411FB67}"/>
              </a:ext>
            </a:extLst>
          </p:cNvPr>
          <p:cNvSpPr txBox="1">
            <a:spLocks noGrp="1" noRot="1" noMove="1" noResize="1" noEditPoints="1" noAdjustHandles="1" noChangeArrowheads="1" noChangeShapeType="1"/>
          </p:cNvSpPr>
          <p:nvPr/>
        </p:nvSpPr>
        <p:spPr>
          <a:xfrm>
            <a:off x="1643658" y="2032885"/>
            <a:ext cx="5261461" cy="651269"/>
          </a:xfrm>
          <a:prstGeom prst="rect">
            <a:avLst/>
          </a:prstGeom>
        </p:spPr>
        <p:txBody>
          <a:bodyPr wrap="square" lIns="0" tIns="0" rIns="0" bIns="0" rtlCol="0" anchor="t">
            <a:spAutoFit/>
          </a:bodyPr>
          <a:lstStyle/>
          <a:p>
            <a:pPr>
              <a:lnSpc>
                <a:spcPts val="5786"/>
              </a:lnSpc>
            </a:pPr>
            <a:r>
              <a:rPr lang="en-US" sz="3200" b="1" dirty="0">
                <a:solidFill>
                  <a:srgbClr val="F7BA01"/>
                </a:solidFill>
                <a:latin typeface="Arial" panose="020B0604020202020204" pitchFamily="34" charset="0"/>
                <a:cs typeface="Arial" panose="020B0604020202020204" pitchFamily="34" charset="0"/>
              </a:rPr>
              <a:t>support@matesinmind.org</a:t>
            </a:r>
          </a:p>
        </p:txBody>
      </p:sp>
      <p:sp>
        <p:nvSpPr>
          <p:cNvPr id="21" name="TextBox 29">
            <a:extLst>
              <a:ext uri="{FF2B5EF4-FFF2-40B4-BE49-F238E27FC236}">
                <a16:creationId xmlns:a16="http://schemas.microsoft.com/office/drawing/2014/main" id="{9DC4FC00-2658-E25B-BF54-968D979B4456}"/>
              </a:ext>
            </a:extLst>
          </p:cNvPr>
          <p:cNvSpPr txBox="1">
            <a:spLocks noGrp="1" noRot="1" noMove="1" noResize="1" noEditPoints="1" noAdjustHandles="1" noChangeArrowheads="1" noChangeShapeType="1"/>
          </p:cNvSpPr>
          <p:nvPr/>
        </p:nvSpPr>
        <p:spPr>
          <a:xfrm>
            <a:off x="1637420" y="3103365"/>
            <a:ext cx="3618772" cy="651269"/>
          </a:xfrm>
          <a:prstGeom prst="rect">
            <a:avLst/>
          </a:prstGeom>
        </p:spPr>
        <p:txBody>
          <a:bodyPr wrap="square" lIns="0" tIns="0" rIns="0" bIns="0" rtlCol="0" anchor="t">
            <a:spAutoFit/>
          </a:bodyPr>
          <a:lstStyle/>
          <a:p>
            <a:pPr>
              <a:lnSpc>
                <a:spcPts val="5786"/>
              </a:lnSpc>
            </a:pPr>
            <a:r>
              <a:rPr lang="en-US" sz="3200" b="1" dirty="0">
                <a:solidFill>
                  <a:srgbClr val="F7BA01"/>
                </a:solidFill>
                <a:latin typeface="Arial" panose="020B0604020202020204" pitchFamily="34" charset="0"/>
                <a:cs typeface="Arial" panose="020B0604020202020204" pitchFamily="34" charset="0"/>
              </a:rPr>
              <a:t>020 3510 5018</a:t>
            </a:r>
          </a:p>
        </p:txBody>
      </p:sp>
      <p:sp>
        <p:nvSpPr>
          <p:cNvPr id="22" name="TextBox 30">
            <a:extLst>
              <a:ext uri="{FF2B5EF4-FFF2-40B4-BE49-F238E27FC236}">
                <a16:creationId xmlns:a16="http://schemas.microsoft.com/office/drawing/2014/main" id="{700F6036-78F1-FE37-EE53-AF0B08886844}"/>
              </a:ext>
            </a:extLst>
          </p:cNvPr>
          <p:cNvSpPr txBox="1">
            <a:spLocks noGrp="1" noRot="1" noMove="1" noResize="1" noEditPoints="1" noAdjustHandles="1" noChangeArrowheads="1" noChangeShapeType="1"/>
          </p:cNvSpPr>
          <p:nvPr/>
        </p:nvSpPr>
        <p:spPr>
          <a:xfrm>
            <a:off x="1592249" y="4132347"/>
            <a:ext cx="6406839" cy="2387666"/>
          </a:xfrm>
          <a:prstGeom prst="rect">
            <a:avLst/>
          </a:prstGeom>
        </p:spPr>
        <p:txBody>
          <a:bodyPr lIns="0" tIns="0" rIns="0" bIns="0" rtlCol="0" anchor="t">
            <a:spAutoFit/>
          </a:bodyPr>
          <a:lstStyle/>
          <a:p>
            <a:pPr>
              <a:lnSpc>
                <a:spcPts val="9621"/>
              </a:lnSpc>
            </a:pPr>
            <a:r>
              <a:rPr lang="en-US" sz="6000" b="1" dirty="0">
                <a:solidFill>
                  <a:srgbClr val="FFFFFF"/>
                </a:solidFill>
                <a:latin typeface="Arial" panose="020B0604020202020204" pitchFamily="34" charset="0"/>
                <a:cs typeface="Arial" panose="020B0604020202020204" pitchFamily="34" charset="0"/>
              </a:rPr>
              <a:t>Be a mate.</a:t>
            </a:r>
          </a:p>
          <a:p>
            <a:pPr>
              <a:lnSpc>
                <a:spcPts val="9621"/>
              </a:lnSpc>
            </a:pPr>
            <a:r>
              <a:rPr lang="en-US" sz="6000" b="1" dirty="0">
                <a:solidFill>
                  <a:srgbClr val="F7BA01"/>
                </a:solidFill>
                <a:latin typeface="Arial" panose="020B0604020202020204" pitchFamily="34" charset="0"/>
                <a:cs typeface="Arial" panose="020B0604020202020204" pitchFamily="34" charset="0"/>
              </a:rPr>
              <a:t>Be the change.</a:t>
            </a:r>
          </a:p>
        </p:txBody>
      </p:sp>
      <p:sp>
        <p:nvSpPr>
          <p:cNvPr id="23" name="Freeform 9">
            <a:extLst>
              <a:ext uri="{FF2B5EF4-FFF2-40B4-BE49-F238E27FC236}">
                <a16:creationId xmlns:a16="http://schemas.microsoft.com/office/drawing/2014/main" id="{64915903-5815-76A6-1101-95AB66E78973}"/>
              </a:ext>
            </a:extLst>
          </p:cNvPr>
          <p:cNvSpPr>
            <a:spLocks noGrp="1" noRot="1" noMove="1" noResize="1" noEditPoints="1" noAdjustHandles="1" noChangeArrowheads="1" noChangeShapeType="1"/>
          </p:cNvSpPr>
          <p:nvPr/>
        </p:nvSpPr>
        <p:spPr>
          <a:xfrm>
            <a:off x="7735029" y="1443804"/>
            <a:ext cx="3618771" cy="3739590"/>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7"/>
            <a:stretch>
              <a:fillRect/>
            </a:stretch>
          </a:blipFill>
        </p:spPr>
        <p:txBody>
          <a:bodyPr/>
          <a:lstStyle/>
          <a:p>
            <a:endParaRPr lang="en-GB"/>
          </a:p>
        </p:txBody>
      </p:sp>
    </p:spTree>
    <p:extLst>
      <p:ext uri="{BB962C8B-B14F-4D97-AF65-F5344CB8AC3E}">
        <p14:creationId xmlns:p14="http://schemas.microsoft.com/office/powerpoint/2010/main" val="3664797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2</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81359609-1D4F-F4DF-9360-087104D410BF}"/>
              </a:ext>
            </a:extLst>
          </p:cNvPr>
          <p:cNvSpPr txBox="1">
            <a:spLocks noGrp="1" noRot="1" noMove="1" noResize="1" noEditPoints="1" noAdjustHandles="1" noChangeArrowheads="1" noChangeShapeType="1"/>
          </p:cNvSpPr>
          <p:nvPr/>
        </p:nvSpPr>
        <p:spPr>
          <a:xfrm>
            <a:off x="1825855" y="1745041"/>
            <a:ext cx="9954807" cy="1815882"/>
          </a:xfrm>
          <a:prstGeom prst="rect">
            <a:avLst/>
          </a:prstGeom>
          <a:noFill/>
        </p:spPr>
        <p:txBody>
          <a:bodyPr wrap="square" rtlCol="0">
            <a:spAutoFit/>
          </a:bodyPr>
          <a:lstStyle/>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Mental ill-health generally affects people of particular ages, gender, ethnicity, religious or socioeconomic groups.</a:t>
            </a:r>
            <a:endParaRPr lang="en-GB" sz="2800" dirty="0">
              <a:solidFill>
                <a:schemeClr val="bg1"/>
              </a:solidFill>
              <a:latin typeface="Arial" panose="020B0604020202020204" pitchFamily="34" charset="0"/>
              <a:cs typeface="Arial" panose="020B0604020202020204" pitchFamily="34" charset="0"/>
            </a:endParaRPr>
          </a:p>
        </p:txBody>
      </p:sp>
      <p:sp>
        <p:nvSpPr>
          <p:cNvPr id="6" name="Freeform 26">
            <a:extLst>
              <a:ext uri="{FF2B5EF4-FFF2-40B4-BE49-F238E27FC236}">
                <a16:creationId xmlns:a16="http://schemas.microsoft.com/office/drawing/2014/main" id="{EDC493BA-C57B-6849-F505-96FC4BA56B8C}"/>
              </a:ext>
            </a:extLst>
          </p:cNvPr>
          <p:cNvSpPr>
            <a:spLocks noGrp="1" noRot="1" noMove="1" noResize="1" noEditPoints="1" noAdjustHandles="1" noChangeArrowheads="1" noChangeShapeType="1"/>
          </p:cNvSpPr>
          <p:nvPr/>
        </p:nvSpPr>
        <p:spPr>
          <a:xfrm>
            <a:off x="3337464" y="4064200"/>
            <a:ext cx="1608960" cy="1158451"/>
          </a:xfrm>
          <a:custGeom>
            <a:avLst/>
            <a:gdLst/>
            <a:ahLst/>
            <a:cxnLst/>
            <a:rect l="l" t="t" r="r" b="b"/>
            <a:pathLst>
              <a:path w="1608960" h="1158451">
                <a:moveTo>
                  <a:pt x="0" y="0"/>
                </a:moveTo>
                <a:lnTo>
                  <a:pt x="1608960" y="0"/>
                </a:lnTo>
                <a:lnTo>
                  <a:pt x="1608960" y="1158451"/>
                </a:lnTo>
                <a:lnTo>
                  <a:pt x="0" y="11584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27">
            <a:extLst>
              <a:ext uri="{FF2B5EF4-FFF2-40B4-BE49-F238E27FC236}">
                <a16:creationId xmlns:a16="http://schemas.microsoft.com/office/drawing/2014/main" id="{64A0D030-F44B-F7A4-D63E-4B7A66167667}"/>
              </a:ext>
            </a:extLst>
          </p:cNvPr>
          <p:cNvSpPr>
            <a:spLocks noGrp="1" noRot="1" noMove="1" noResize="1" noEditPoints="1" noAdjustHandles="1" noChangeArrowheads="1" noChangeShapeType="1"/>
          </p:cNvSpPr>
          <p:nvPr/>
        </p:nvSpPr>
        <p:spPr>
          <a:xfrm>
            <a:off x="7981354" y="4064200"/>
            <a:ext cx="1608960" cy="1158451"/>
          </a:xfrm>
          <a:custGeom>
            <a:avLst/>
            <a:gdLst/>
            <a:ahLst/>
            <a:cxnLst/>
            <a:rect l="l" t="t" r="r" b="b"/>
            <a:pathLst>
              <a:path w="1608960" h="1158451">
                <a:moveTo>
                  <a:pt x="0" y="0"/>
                </a:moveTo>
                <a:lnTo>
                  <a:pt x="1608960" y="0"/>
                </a:lnTo>
                <a:lnTo>
                  <a:pt x="1608960" y="1158452"/>
                </a:lnTo>
                <a:lnTo>
                  <a:pt x="0" y="11584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extLst>
      <p:ext uri="{BB962C8B-B14F-4D97-AF65-F5344CB8AC3E}">
        <p14:creationId xmlns:p14="http://schemas.microsoft.com/office/powerpoint/2010/main" val="3196395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3</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5477999E-8059-0D2E-06DF-8A7816228C6D}"/>
              </a:ext>
            </a:extLst>
          </p:cNvPr>
          <p:cNvSpPr txBox="1">
            <a:spLocks noGrp="1" noRot="1" noMove="1" noResize="1" noEditPoints="1" noAdjustHandles="1" noChangeArrowheads="1" noChangeShapeType="1"/>
          </p:cNvSpPr>
          <p:nvPr/>
        </p:nvSpPr>
        <p:spPr>
          <a:xfrm>
            <a:off x="4623578" y="2441361"/>
            <a:ext cx="713267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2000" b="1" dirty="0">
                <a:solidFill>
                  <a:schemeClr val="bg1"/>
                </a:solidFill>
                <a:latin typeface="Arial" panose="020B0604020202020204" pitchFamily="34" charset="0"/>
                <a:cs typeface="Arial" panose="020B0604020202020204" pitchFamily="34" charset="0"/>
              </a:rPr>
              <a:t>Mental health is unique to each and every person. </a:t>
            </a:r>
            <a:r>
              <a:rPr lang="en-US" sz="2000" b="1" dirty="0">
                <a:solidFill>
                  <a:schemeClr val="bg1"/>
                </a:solidFill>
                <a:latin typeface="Arial" panose="020B0604020202020204" pitchFamily="34" charset="0"/>
                <a:cs typeface="Arial" panose="020B0604020202020204" pitchFamily="34" charset="0"/>
              </a:rPr>
              <a:t>Everyone has mental health in the same way that everyone has physical health. Therefore, anyone can (sometimes) have poor physical, or poor mental, health. </a:t>
            </a:r>
          </a:p>
          <a:p>
            <a:pPr algn="just"/>
            <a:endParaRPr lang="en-US" sz="2000" b="1" dirty="0">
              <a:solidFill>
                <a:schemeClr val="bg1"/>
              </a:solidFill>
              <a:latin typeface="Arial" panose="020B0604020202020204" pitchFamily="34" charset="0"/>
              <a:cs typeface="Arial" panose="020B0604020202020204" pitchFamily="34" charset="0"/>
            </a:endParaRPr>
          </a:p>
          <a:p>
            <a:pPr algn="just"/>
            <a:r>
              <a:rPr lang="en-GB" sz="2000" dirty="0">
                <a:solidFill>
                  <a:schemeClr val="bg1"/>
                </a:solidFill>
                <a:latin typeface="Arial" panose="020B0604020202020204" pitchFamily="34" charset="0"/>
                <a:cs typeface="Arial" panose="020B0604020202020204" pitchFamily="34" charset="0"/>
              </a:rPr>
              <a:t>“</a:t>
            </a:r>
            <a:r>
              <a:rPr lang="en-GB" sz="2000" i="1" dirty="0">
                <a:solidFill>
                  <a:schemeClr val="bg1"/>
                </a:solidFill>
                <a:latin typeface="Arial" panose="020B0604020202020204" pitchFamily="34" charset="0"/>
                <a:cs typeface="Arial" panose="020B0604020202020204" pitchFamily="34" charset="0"/>
              </a:rPr>
              <a:t>Mental health is a state of mental well-being that enables people to cope with the stresses of life, realize their abilities, learn well and work well, and contribute to their community. It is an integral component of health and well-being that underpins our individual and collective abilities to make decisions, build relationships and shape the world we live in</a:t>
            </a:r>
            <a:r>
              <a:rPr lang="en-GB" sz="2000" dirty="0">
                <a:solidFill>
                  <a:schemeClr val="bg1"/>
                </a:solidFill>
                <a:latin typeface="Arial" panose="020B0604020202020204" pitchFamily="34" charset="0"/>
                <a:cs typeface="Arial" panose="020B0604020202020204" pitchFamily="34" charset="0"/>
              </a:rPr>
              <a:t>.” World Health Organization</a:t>
            </a:r>
            <a:endParaRPr lang="en-US" sz="2000" dirty="0">
              <a:solidFill>
                <a:schemeClr val="bg1"/>
              </a:solidFill>
              <a:latin typeface="Arial" panose="020B0604020202020204" pitchFamily="34" charset="0"/>
              <a:cs typeface="Arial" panose="020B0604020202020204" pitchFamily="34" charset="0"/>
            </a:endParaRPr>
          </a:p>
        </p:txBody>
      </p:sp>
      <p:sp>
        <p:nvSpPr>
          <p:cNvPr id="8" name="Freeform 27">
            <a:extLst>
              <a:ext uri="{FF2B5EF4-FFF2-40B4-BE49-F238E27FC236}">
                <a16:creationId xmlns:a16="http://schemas.microsoft.com/office/drawing/2014/main" id="{0CEBED2C-ECF8-67CA-F405-3B8B3FF379A2}"/>
              </a:ext>
            </a:extLst>
          </p:cNvPr>
          <p:cNvSpPr/>
          <p:nvPr/>
        </p:nvSpPr>
        <p:spPr>
          <a:xfrm>
            <a:off x="2135725" y="2441361"/>
            <a:ext cx="1608960" cy="1158451"/>
          </a:xfrm>
          <a:custGeom>
            <a:avLst/>
            <a:gdLst/>
            <a:ahLst/>
            <a:cxnLst/>
            <a:rect l="l" t="t" r="r" b="b"/>
            <a:pathLst>
              <a:path w="1608960" h="1158451">
                <a:moveTo>
                  <a:pt x="0" y="0"/>
                </a:moveTo>
                <a:lnTo>
                  <a:pt x="1608960" y="0"/>
                </a:lnTo>
                <a:lnTo>
                  <a:pt x="1608960" y="1158452"/>
                </a:lnTo>
                <a:lnTo>
                  <a:pt x="0" y="11584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230924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4</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9A334D65-AC86-1843-AA1C-441742DE37B9}"/>
              </a:ext>
            </a:extLst>
          </p:cNvPr>
          <p:cNvSpPr txBox="1">
            <a:spLocks noGrp="1" noRot="1" noMove="1" noResize="1" noEditPoints="1" noAdjustHandles="1" noChangeArrowheads="1" noChangeShapeType="1"/>
          </p:cNvSpPr>
          <p:nvPr/>
        </p:nvSpPr>
        <p:spPr>
          <a:xfrm>
            <a:off x="2057165" y="1116419"/>
            <a:ext cx="9080205" cy="954107"/>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On average, how much does mental ill-health cost the UK economy? </a:t>
            </a:r>
          </a:p>
        </p:txBody>
      </p:sp>
      <p:sp>
        <p:nvSpPr>
          <p:cNvPr id="6" name="TextBox 5">
            <a:extLst>
              <a:ext uri="{FF2B5EF4-FFF2-40B4-BE49-F238E27FC236}">
                <a16:creationId xmlns:a16="http://schemas.microsoft.com/office/drawing/2014/main" id="{A4A84188-1E6C-63EB-C7A7-1B9756FAF1D1}"/>
              </a:ext>
            </a:extLst>
          </p:cNvPr>
          <p:cNvSpPr txBox="1">
            <a:spLocks noGrp="1" noRot="1" noMove="1" noResize="1" noEditPoints="1" noAdjustHandles="1" noChangeArrowheads="1" noChangeShapeType="1"/>
          </p:cNvSpPr>
          <p:nvPr/>
        </p:nvSpPr>
        <p:spPr>
          <a:xfrm>
            <a:off x="2222205" y="2519916"/>
            <a:ext cx="8410353" cy="2246769"/>
          </a:xfrm>
          <a:prstGeom prst="rect">
            <a:avLst/>
          </a:prstGeom>
          <a:noFill/>
        </p:spPr>
        <p:txBody>
          <a:bodyPr wrap="square" rtlCol="0">
            <a:spAutoFit/>
          </a:bodyPr>
          <a:lstStyle/>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£82 Billion</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£90 Billion</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£118 Billion </a:t>
            </a:r>
          </a:p>
        </p:txBody>
      </p:sp>
      <p:sp>
        <p:nvSpPr>
          <p:cNvPr id="7" name="Freeform 17">
            <a:extLst>
              <a:ext uri="{FF2B5EF4-FFF2-40B4-BE49-F238E27FC236}">
                <a16:creationId xmlns:a16="http://schemas.microsoft.com/office/drawing/2014/main" id="{E84205F6-CD63-EFCB-D26C-53FDFD0EC30F}"/>
              </a:ext>
            </a:extLst>
          </p:cNvPr>
          <p:cNvSpPr>
            <a:spLocks noGrp="1" noRot="1" noMove="1" noResize="1" noEditPoints="1" noAdjustHandles="1" noChangeArrowheads="1" noChangeShapeType="1"/>
          </p:cNvSpPr>
          <p:nvPr/>
        </p:nvSpPr>
        <p:spPr>
          <a:xfrm>
            <a:off x="7413815" y="2230808"/>
            <a:ext cx="2981282" cy="3330709"/>
          </a:xfrm>
          <a:custGeom>
            <a:avLst/>
            <a:gdLst/>
            <a:ahLst/>
            <a:cxnLst/>
            <a:rect l="l" t="t" r="r" b="b"/>
            <a:pathLst>
              <a:path w="3244174" h="4087148">
                <a:moveTo>
                  <a:pt x="0" y="0"/>
                </a:moveTo>
                <a:lnTo>
                  <a:pt x="3244174" y="0"/>
                </a:lnTo>
                <a:lnTo>
                  <a:pt x="3244174" y="4087148"/>
                </a:lnTo>
                <a:lnTo>
                  <a:pt x="0" y="40871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212993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5</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2E8D6B04-B8F1-D0D2-CB62-2B7F147B325C}"/>
              </a:ext>
            </a:extLst>
          </p:cNvPr>
          <p:cNvSpPr txBox="1">
            <a:spLocks noGrp="1" noRot="1" noMove="1" noResize="1" noEditPoints="1" noAdjustHandles="1" noChangeArrowheads="1" noChangeShapeType="1"/>
          </p:cNvSpPr>
          <p:nvPr/>
        </p:nvSpPr>
        <p:spPr>
          <a:xfrm>
            <a:off x="1881963" y="2887637"/>
            <a:ext cx="2243469"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£118 Billion </a:t>
            </a:r>
          </a:p>
        </p:txBody>
      </p:sp>
      <p:sp>
        <p:nvSpPr>
          <p:cNvPr id="7" name="TextBox 6">
            <a:extLst>
              <a:ext uri="{FF2B5EF4-FFF2-40B4-BE49-F238E27FC236}">
                <a16:creationId xmlns:a16="http://schemas.microsoft.com/office/drawing/2014/main" id="{F391A533-26F3-F5A4-C096-7A3BCB9D9CCB}"/>
              </a:ext>
            </a:extLst>
          </p:cNvPr>
          <p:cNvSpPr txBox="1">
            <a:spLocks noGrp="1" noRot="1" noMove="1" noResize="1" noEditPoints="1" noAdjustHandles="1" noChangeArrowheads="1" noChangeShapeType="1"/>
          </p:cNvSpPr>
          <p:nvPr/>
        </p:nvSpPr>
        <p:spPr>
          <a:xfrm>
            <a:off x="7718792" y="5965448"/>
            <a:ext cx="3790162" cy="369332"/>
          </a:xfrm>
          <a:prstGeom prst="rect">
            <a:avLst/>
          </a:prstGeom>
          <a:noFill/>
        </p:spPr>
        <p:txBody>
          <a:bodyPr wrap="square" rtlCol="0">
            <a:spAutoFit/>
          </a:bodyPr>
          <a:lstStyle/>
          <a:p>
            <a:r>
              <a:rPr lang="en-GB" i="1" dirty="0">
                <a:solidFill>
                  <a:schemeClr val="bg1"/>
                </a:solidFill>
                <a:latin typeface="Arial" panose="020B0604020202020204" pitchFamily="34" charset="0"/>
                <a:cs typeface="Arial" panose="020B0604020202020204" pitchFamily="34" charset="0"/>
              </a:rPr>
              <a:t>(Mental Health Foundation &amp; LSE)</a:t>
            </a:r>
          </a:p>
        </p:txBody>
      </p:sp>
      <p:sp>
        <p:nvSpPr>
          <p:cNvPr id="10" name="TextBox 9">
            <a:extLst>
              <a:ext uri="{FF2B5EF4-FFF2-40B4-BE49-F238E27FC236}">
                <a16:creationId xmlns:a16="http://schemas.microsoft.com/office/drawing/2014/main" id="{A7874AC6-98A1-AD57-71FA-753386406852}"/>
              </a:ext>
            </a:extLst>
          </p:cNvPr>
          <p:cNvSpPr txBox="1">
            <a:spLocks noGrp="1" noRot="1" noMove="1" noResize="1" noEditPoints="1" noAdjustHandles="1" noChangeArrowheads="1" noChangeShapeType="1"/>
          </p:cNvSpPr>
          <p:nvPr/>
        </p:nvSpPr>
        <p:spPr>
          <a:xfrm>
            <a:off x="4583276" y="2179751"/>
            <a:ext cx="7150879" cy="1938992"/>
          </a:xfrm>
          <a:prstGeom prst="rect">
            <a:avLst/>
          </a:prstGeom>
          <a:noFill/>
        </p:spPr>
        <p:txBody>
          <a:bodyPr wrap="square" rtlCol="0">
            <a:spAutoFit/>
          </a:bodyPr>
          <a:lstStyle/>
          <a:p>
            <a:pPr algn="just"/>
            <a:r>
              <a:rPr lang="en-GB" sz="2000" b="1" dirty="0">
                <a:solidFill>
                  <a:schemeClr val="bg1"/>
                </a:solidFill>
                <a:latin typeface="Arial" panose="020B0604020202020204" pitchFamily="34" charset="0"/>
                <a:cs typeface="Arial" panose="020B0604020202020204" pitchFamily="34" charset="0"/>
              </a:rPr>
              <a:t>Mental ill-health costs the UK economy at least £117.9 billion per year. The cost of mental ill-health is equivalent to around 5% of the UK’s GDP. Almost three quarters of the cost (72%) is due to the lost productivity of people living with mental health conditions and costs incurred by unpaid informal carers.</a:t>
            </a:r>
          </a:p>
        </p:txBody>
      </p:sp>
    </p:spTree>
    <p:extLst>
      <p:ext uri="{BB962C8B-B14F-4D97-AF65-F5344CB8AC3E}">
        <p14:creationId xmlns:p14="http://schemas.microsoft.com/office/powerpoint/2010/main" val="84822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6</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94ABA8B6-B950-2662-DE43-99FD17B83F53}"/>
              </a:ext>
            </a:extLst>
          </p:cNvPr>
          <p:cNvSpPr txBox="1">
            <a:spLocks noGrp="1" noRot="1" noMove="1" noResize="1" noEditPoints="1" noAdjustHandles="1" noChangeArrowheads="1" noChangeShapeType="1"/>
          </p:cNvSpPr>
          <p:nvPr/>
        </p:nvSpPr>
        <p:spPr>
          <a:xfrm>
            <a:off x="1798414" y="1212111"/>
            <a:ext cx="9924241" cy="1231106"/>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In 2022/23, how many cases of work-related stress, depression or anxiety were there in Great Britain? </a:t>
            </a:r>
          </a:p>
          <a:p>
            <a:endParaRPr lang="en-GB" dirty="0"/>
          </a:p>
        </p:txBody>
      </p:sp>
      <p:sp>
        <p:nvSpPr>
          <p:cNvPr id="6" name="TextBox 5">
            <a:extLst>
              <a:ext uri="{FF2B5EF4-FFF2-40B4-BE49-F238E27FC236}">
                <a16:creationId xmlns:a16="http://schemas.microsoft.com/office/drawing/2014/main" id="{CF21E7DE-4265-3D38-98C7-5E235163D5C7}"/>
              </a:ext>
            </a:extLst>
          </p:cNvPr>
          <p:cNvSpPr txBox="1">
            <a:spLocks noGrp="1" noRot="1" noMove="1" noResize="1" noEditPoints="1" noAdjustHandles="1" noChangeArrowheads="1" noChangeShapeType="1"/>
          </p:cNvSpPr>
          <p:nvPr/>
        </p:nvSpPr>
        <p:spPr>
          <a:xfrm>
            <a:off x="1798414" y="2634343"/>
            <a:ext cx="5921828" cy="2246769"/>
          </a:xfrm>
          <a:prstGeom prst="rect">
            <a:avLst/>
          </a:prstGeom>
          <a:noFill/>
        </p:spPr>
        <p:txBody>
          <a:bodyPr wrap="square" rtlCol="0">
            <a:spAutoFit/>
          </a:bodyPr>
          <a:lstStyle/>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870,000</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875,000</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900,000</a:t>
            </a:r>
          </a:p>
        </p:txBody>
      </p:sp>
      <p:sp>
        <p:nvSpPr>
          <p:cNvPr id="7" name="Freeform 5">
            <a:extLst>
              <a:ext uri="{FF2B5EF4-FFF2-40B4-BE49-F238E27FC236}">
                <a16:creationId xmlns:a16="http://schemas.microsoft.com/office/drawing/2014/main" id="{2331DA57-9C1F-EE94-91BD-12846DF11BFE}"/>
              </a:ext>
            </a:extLst>
          </p:cNvPr>
          <p:cNvSpPr>
            <a:spLocks noGrp="1" noRot="1" noMove="1" noResize="1" noEditPoints="1" noAdjustHandles="1" noChangeArrowheads="1" noChangeShapeType="1"/>
          </p:cNvSpPr>
          <p:nvPr/>
        </p:nvSpPr>
        <p:spPr>
          <a:xfrm>
            <a:off x="6298697" y="2812864"/>
            <a:ext cx="3770592" cy="2742266"/>
          </a:xfrm>
          <a:custGeom>
            <a:avLst/>
            <a:gdLst/>
            <a:ahLst/>
            <a:cxnLst/>
            <a:rect l="l" t="t" r="r" b="b"/>
            <a:pathLst>
              <a:path w="8961944" h="6029416">
                <a:moveTo>
                  <a:pt x="0" y="0"/>
                </a:moveTo>
                <a:lnTo>
                  <a:pt x="8961945" y="0"/>
                </a:lnTo>
                <a:lnTo>
                  <a:pt x="8961945" y="6029416"/>
                </a:lnTo>
                <a:lnTo>
                  <a:pt x="0" y="6029416"/>
                </a:lnTo>
                <a:lnTo>
                  <a:pt x="0" y="0"/>
                </a:lnTo>
                <a:close/>
              </a:path>
            </a:pathLst>
          </a:custGeom>
          <a:blipFill>
            <a:blip r:embed="rId4"/>
            <a:stretch>
              <a:fillRect/>
            </a:stretch>
          </a:blipFill>
        </p:spPr>
        <p:txBody>
          <a:bodyPr/>
          <a:lstStyle/>
          <a:p>
            <a:endParaRPr lang="en-GB"/>
          </a:p>
        </p:txBody>
      </p:sp>
    </p:spTree>
    <p:extLst>
      <p:ext uri="{BB962C8B-B14F-4D97-AF65-F5344CB8AC3E}">
        <p14:creationId xmlns:p14="http://schemas.microsoft.com/office/powerpoint/2010/main" val="250350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7</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EDBDAC27-F721-0816-C200-91C695B1DBA6}"/>
              </a:ext>
            </a:extLst>
          </p:cNvPr>
          <p:cNvSpPr txBox="1">
            <a:spLocks noGrp="1" noRot="1" noMove="1" noResize="1" noEditPoints="1" noAdjustHandles="1" noChangeArrowheads="1" noChangeShapeType="1"/>
          </p:cNvSpPr>
          <p:nvPr/>
        </p:nvSpPr>
        <p:spPr>
          <a:xfrm>
            <a:off x="3763662" y="2287471"/>
            <a:ext cx="7870102" cy="2246769"/>
          </a:xfrm>
          <a:prstGeom prst="rect">
            <a:avLst/>
          </a:prstGeom>
          <a:noFill/>
        </p:spPr>
        <p:txBody>
          <a:bodyPr wrap="square" rtlCol="0">
            <a:spAutoFit/>
          </a:bodyPr>
          <a:lstStyle/>
          <a:p>
            <a:pPr algn="just"/>
            <a:r>
              <a:rPr lang="en-GB" sz="2000" b="1" i="0" dirty="0">
                <a:solidFill>
                  <a:schemeClr val="bg1"/>
                </a:solidFill>
                <a:effectLst/>
                <a:latin typeface="Arial" panose="020B0604020202020204" pitchFamily="34" charset="0"/>
                <a:cs typeface="Arial" panose="020B0604020202020204" pitchFamily="34" charset="0"/>
              </a:rPr>
              <a:t>The figures from Great Britain’s workplace regulator show there were an estimated 875,000 cases of work-related stress, depression, or anxiety in 2022/23. In the recent years prior to the coronavirus pandemic, the rate of self-reported work-related stress, depression or anxiety had shown signs of increasing. The current rate is higher than the 2018/19 pre-coronavirus level.</a:t>
            </a:r>
            <a:endParaRPr lang="en-GB" sz="20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6553819-4885-5857-06AB-64F506D538EF}"/>
              </a:ext>
            </a:extLst>
          </p:cNvPr>
          <p:cNvSpPr txBox="1">
            <a:spLocks noGrp="1" noRot="1" noMove="1" noResize="1" noEditPoints="1" noAdjustHandles="1" noChangeArrowheads="1" noChangeShapeType="1"/>
          </p:cNvSpPr>
          <p:nvPr/>
        </p:nvSpPr>
        <p:spPr>
          <a:xfrm>
            <a:off x="1881963" y="2887636"/>
            <a:ext cx="2243469"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875,000</a:t>
            </a:r>
          </a:p>
        </p:txBody>
      </p:sp>
      <p:sp>
        <p:nvSpPr>
          <p:cNvPr id="7" name="TextBox 6">
            <a:extLst>
              <a:ext uri="{FF2B5EF4-FFF2-40B4-BE49-F238E27FC236}">
                <a16:creationId xmlns:a16="http://schemas.microsoft.com/office/drawing/2014/main" id="{AF4912C9-0982-F9A0-56D0-B008F1BB8AB1}"/>
              </a:ext>
            </a:extLst>
          </p:cNvPr>
          <p:cNvSpPr txBox="1">
            <a:spLocks noGrp="1" noRot="1" noMove="1" noResize="1" noEditPoints="1" noAdjustHandles="1" noChangeArrowheads="1" noChangeShapeType="1"/>
          </p:cNvSpPr>
          <p:nvPr/>
        </p:nvSpPr>
        <p:spPr>
          <a:xfrm>
            <a:off x="7208961" y="5850493"/>
            <a:ext cx="4299993" cy="369332"/>
          </a:xfrm>
          <a:prstGeom prst="rect">
            <a:avLst/>
          </a:prstGeom>
          <a:noFill/>
        </p:spPr>
        <p:txBody>
          <a:bodyPr wrap="square" rtlCol="0">
            <a:spAutoFit/>
          </a:bodyPr>
          <a:lstStyle/>
          <a:p>
            <a:r>
              <a:rPr lang="en-GB" i="1" dirty="0">
                <a:solidFill>
                  <a:schemeClr val="bg1"/>
                </a:solidFill>
                <a:effectLst/>
                <a:latin typeface="Arial" panose="020B0604020202020204" pitchFamily="34" charset="0"/>
                <a:cs typeface="Arial" panose="020B0604020202020204" pitchFamily="34" charset="0"/>
              </a:rPr>
              <a:t>The Health and Safety Executive (HSE) </a:t>
            </a:r>
            <a:endParaRPr lang="en-GB"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315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8</a:t>
            </a:fld>
            <a:endParaRPr lang="en-GB" dirty="0"/>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8" name="TextBox 7">
            <a:extLst>
              <a:ext uri="{FF2B5EF4-FFF2-40B4-BE49-F238E27FC236}">
                <a16:creationId xmlns:a16="http://schemas.microsoft.com/office/drawing/2014/main" id="{E21CDF23-802E-5B94-DA34-03DABD8D5833}"/>
              </a:ext>
            </a:extLst>
          </p:cNvPr>
          <p:cNvSpPr txBox="1">
            <a:spLocks noGrp="1" noRot="1" noMove="1" noResize="1" noEditPoints="1" noAdjustHandles="1" noChangeArrowheads="1" noChangeShapeType="1"/>
          </p:cNvSpPr>
          <p:nvPr/>
        </p:nvSpPr>
        <p:spPr>
          <a:xfrm>
            <a:off x="1691993" y="1212111"/>
            <a:ext cx="10659022" cy="954107"/>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On average, for every £1 businesses spend on wellbeing, what return can they expect?  </a:t>
            </a:r>
          </a:p>
        </p:txBody>
      </p:sp>
      <p:sp>
        <p:nvSpPr>
          <p:cNvPr id="10" name="TextBox 9">
            <a:extLst>
              <a:ext uri="{FF2B5EF4-FFF2-40B4-BE49-F238E27FC236}">
                <a16:creationId xmlns:a16="http://schemas.microsoft.com/office/drawing/2014/main" id="{A72B202C-0F75-A08F-873B-847AB82CE127}"/>
              </a:ext>
            </a:extLst>
          </p:cNvPr>
          <p:cNvSpPr txBox="1">
            <a:spLocks noGrp="1" noRot="1" noMove="1" noResize="1" noEditPoints="1" noAdjustHandles="1" noChangeArrowheads="1" noChangeShapeType="1"/>
          </p:cNvSpPr>
          <p:nvPr/>
        </p:nvSpPr>
        <p:spPr>
          <a:xfrm>
            <a:off x="1883392" y="2967335"/>
            <a:ext cx="1473958" cy="2246769"/>
          </a:xfrm>
          <a:prstGeom prst="rect">
            <a:avLst/>
          </a:prstGeom>
          <a:noFill/>
        </p:spPr>
        <p:txBody>
          <a:bodyPr wrap="square" rtlCol="0">
            <a:spAutoFit/>
          </a:bodyPr>
          <a:lstStyle/>
          <a:p>
            <a:pPr marL="342900" indent="-342900">
              <a:buAutoNum type="arabicPeriod"/>
            </a:pPr>
            <a:r>
              <a:rPr lang="en-GB" sz="2800" b="1">
                <a:solidFill>
                  <a:schemeClr val="bg1"/>
                </a:solidFill>
                <a:latin typeface="Arial" panose="020B0604020202020204" pitchFamily="34" charset="0"/>
                <a:cs typeface="Arial" panose="020B0604020202020204" pitchFamily="34" charset="0"/>
              </a:rPr>
              <a:t>£3</a:t>
            </a:r>
          </a:p>
          <a:p>
            <a:pPr marL="342900" indent="-342900">
              <a:buAutoNum type="arabicPeriod"/>
            </a:pPr>
            <a:endParaRPr lang="en-GB" sz="2800" b="1">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a:solidFill>
                  <a:schemeClr val="bg1"/>
                </a:solidFill>
                <a:latin typeface="Arial" panose="020B0604020202020204" pitchFamily="34" charset="0"/>
                <a:cs typeface="Arial" panose="020B0604020202020204" pitchFamily="34" charset="0"/>
              </a:rPr>
              <a:t>£4</a:t>
            </a:r>
          </a:p>
          <a:p>
            <a:pPr marL="342900" indent="-342900">
              <a:buAutoNum type="arabicPeriod"/>
            </a:pPr>
            <a:endParaRPr lang="en-GB" sz="2800" b="1">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a:solidFill>
                  <a:schemeClr val="bg1"/>
                </a:solidFill>
                <a:latin typeface="Arial" panose="020B0604020202020204" pitchFamily="34" charset="0"/>
                <a:cs typeface="Arial" panose="020B0604020202020204" pitchFamily="34" charset="0"/>
              </a:rPr>
              <a:t>£5</a:t>
            </a:r>
            <a:endParaRPr lang="en-GB" sz="2800" b="1" dirty="0">
              <a:solidFill>
                <a:schemeClr val="bg1"/>
              </a:solidFill>
              <a:latin typeface="Arial" panose="020B0604020202020204" pitchFamily="34" charset="0"/>
              <a:cs typeface="Arial" panose="020B0604020202020204" pitchFamily="34" charset="0"/>
            </a:endParaRPr>
          </a:p>
        </p:txBody>
      </p:sp>
      <p:grpSp>
        <p:nvGrpSpPr>
          <p:cNvPr id="16" name="Group 8">
            <a:extLst>
              <a:ext uri="{FF2B5EF4-FFF2-40B4-BE49-F238E27FC236}">
                <a16:creationId xmlns:a16="http://schemas.microsoft.com/office/drawing/2014/main" id="{B70E4B53-D24F-A6D3-D6C5-0194E2E1617A}"/>
              </a:ext>
            </a:extLst>
          </p:cNvPr>
          <p:cNvGrpSpPr>
            <a:grpSpLocks noGrp="1" noUngrp="1" noRot="1" noMove="1" noResize="1"/>
          </p:cNvGrpSpPr>
          <p:nvPr/>
        </p:nvGrpSpPr>
        <p:grpSpPr>
          <a:xfrm>
            <a:off x="6262940" y="2379250"/>
            <a:ext cx="3782950" cy="3422937"/>
            <a:chOff x="-1388954" y="1706706"/>
            <a:chExt cx="5043933" cy="4563916"/>
          </a:xfrm>
        </p:grpSpPr>
        <p:sp>
          <p:nvSpPr>
            <p:cNvPr id="17" name="Freeform 9">
              <a:extLst>
                <a:ext uri="{FF2B5EF4-FFF2-40B4-BE49-F238E27FC236}">
                  <a16:creationId xmlns:a16="http://schemas.microsoft.com/office/drawing/2014/main" id="{659390AC-D614-8F29-6025-89823694C539}"/>
                </a:ext>
              </a:extLst>
            </p:cNvPr>
            <p:cNvSpPr>
              <a:spLocks noGrp="1" noRot="1" noMove="1" noResize="1" noEditPoints="1" noAdjustHandles="1" noChangeArrowheads="1" noChangeShapeType="1"/>
            </p:cNvSpPr>
            <p:nvPr/>
          </p:nvSpPr>
          <p:spPr>
            <a:xfrm>
              <a:off x="-1388954" y="1706706"/>
              <a:ext cx="5043933" cy="4563916"/>
            </a:xfrm>
            <a:custGeom>
              <a:avLst/>
              <a:gdLst/>
              <a:ahLst/>
              <a:cxnLst/>
              <a:rect l="l" t="t" r="r" b="b"/>
              <a:pathLst>
                <a:path w="8667508" h="7536964">
                  <a:moveTo>
                    <a:pt x="0" y="0"/>
                  </a:moveTo>
                  <a:lnTo>
                    <a:pt x="8667508" y="0"/>
                  </a:lnTo>
                  <a:lnTo>
                    <a:pt x="8667508" y="7536964"/>
                  </a:lnTo>
                  <a:lnTo>
                    <a:pt x="0" y="7536964"/>
                  </a:lnTo>
                  <a:lnTo>
                    <a:pt x="0" y="0"/>
                  </a:lnTo>
                  <a:close/>
                </a:path>
              </a:pathLst>
            </a:custGeom>
            <a:blipFill>
              <a:blip r:embed="rId4"/>
              <a:stretch>
                <a:fillRect/>
              </a:stretch>
            </a:blipFill>
          </p:spPr>
          <p:txBody>
            <a:bodyPr/>
            <a:lstStyle/>
            <a:p>
              <a:endParaRPr lang="en-GB" dirty="0"/>
            </a:p>
          </p:txBody>
        </p:sp>
        <p:sp>
          <p:nvSpPr>
            <p:cNvPr id="19" name="TextBox 11">
              <a:extLst>
                <a:ext uri="{FF2B5EF4-FFF2-40B4-BE49-F238E27FC236}">
                  <a16:creationId xmlns:a16="http://schemas.microsoft.com/office/drawing/2014/main" id="{9D9D98D9-3291-DD47-DA1B-677B031F5B4C}"/>
                </a:ext>
              </a:extLst>
            </p:cNvPr>
            <p:cNvSpPr txBox="1">
              <a:spLocks noGrp="1" noRot="1" noMove="1" noResize="1" noEditPoints="1" noAdjustHandles="1" noChangeArrowheads="1" noChangeShapeType="1"/>
            </p:cNvSpPr>
            <p:nvPr/>
          </p:nvSpPr>
          <p:spPr>
            <a:xfrm>
              <a:off x="748789" y="4896245"/>
              <a:ext cx="1138556" cy="582285"/>
            </a:xfrm>
            <a:prstGeom prst="rect">
              <a:avLst/>
            </a:prstGeom>
          </p:spPr>
          <p:txBody>
            <a:bodyPr lIns="0" tIns="0" rIns="0" bIns="0" rtlCol="0" anchor="t">
              <a:spAutoFit/>
            </a:bodyPr>
            <a:lstStyle/>
            <a:p>
              <a:pPr algn="ctr">
                <a:lnSpc>
                  <a:spcPts val="3689"/>
                </a:lnSpc>
              </a:pPr>
              <a:endParaRPr lang="en-US" sz="2635" dirty="0">
                <a:solidFill>
                  <a:srgbClr val="FF1616"/>
                </a:solidFill>
                <a:latin typeface="Canva Sans 2 Bold"/>
              </a:endParaRPr>
            </a:p>
          </p:txBody>
        </p:sp>
      </p:grpSp>
    </p:spTree>
    <p:extLst>
      <p:ext uri="{BB962C8B-B14F-4D97-AF65-F5344CB8AC3E}">
        <p14:creationId xmlns:p14="http://schemas.microsoft.com/office/powerpoint/2010/main" val="400580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9</a:t>
            </a:fld>
            <a:endParaRPr lang="en-GB" dirty="0"/>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8" name="TextBox 7">
            <a:extLst>
              <a:ext uri="{FF2B5EF4-FFF2-40B4-BE49-F238E27FC236}">
                <a16:creationId xmlns:a16="http://schemas.microsoft.com/office/drawing/2014/main" id="{4C43CD8D-D8B9-1EBC-642C-9301183D7628}"/>
              </a:ext>
            </a:extLst>
          </p:cNvPr>
          <p:cNvSpPr txBox="1"/>
          <p:nvPr/>
        </p:nvSpPr>
        <p:spPr>
          <a:xfrm>
            <a:off x="2224586" y="3149247"/>
            <a:ext cx="709683"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£5</a:t>
            </a:r>
          </a:p>
        </p:txBody>
      </p:sp>
      <p:sp>
        <p:nvSpPr>
          <p:cNvPr id="10" name="TextBox 9">
            <a:extLst>
              <a:ext uri="{FF2B5EF4-FFF2-40B4-BE49-F238E27FC236}">
                <a16:creationId xmlns:a16="http://schemas.microsoft.com/office/drawing/2014/main" id="{D81D4B6B-0517-6533-A26E-B21AFF619C9B}"/>
              </a:ext>
            </a:extLst>
          </p:cNvPr>
          <p:cNvSpPr txBox="1"/>
          <p:nvPr/>
        </p:nvSpPr>
        <p:spPr>
          <a:xfrm>
            <a:off x="4462818" y="2749137"/>
            <a:ext cx="6890982" cy="1323439"/>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Employers can invest in providing support to improve the mental wellbeing of employees through measures such as training, promoting general awareness of mental health and targeted interventions. </a:t>
            </a:r>
          </a:p>
        </p:txBody>
      </p:sp>
      <p:sp>
        <p:nvSpPr>
          <p:cNvPr id="11" name="TextBox 10">
            <a:extLst>
              <a:ext uri="{FF2B5EF4-FFF2-40B4-BE49-F238E27FC236}">
                <a16:creationId xmlns:a16="http://schemas.microsoft.com/office/drawing/2014/main" id="{D100554F-2948-3D18-2970-F375ADE99043}"/>
              </a:ext>
            </a:extLst>
          </p:cNvPr>
          <p:cNvSpPr txBox="1">
            <a:spLocks noGrp="1" noRot="1" noMove="1" noResize="1" noEditPoints="1" noAdjustHandles="1" noChangeArrowheads="1" noChangeShapeType="1"/>
          </p:cNvSpPr>
          <p:nvPr/>
        </p:nvSpPr>
        <p:spPr>
          <a:xfrm>
            <a:off x="10175883" y="5850493"/>
            <a:ext cx="1179062" cy="369332"/>
          </a:xfrm>
          <a:prstGeom prst="rect">
            <a:avLst/>
          </a:prstGeom>
          <a:noFill/>
        </p:spPr>
        <p:txBody>
          <a:bodyPr wrap="square" rtlCol="0">
            <a:spAutoFit/>
          </a:bodyPr>
          <a:lstStyle/>
          <a:p>
            <a:r>
              <a:rPr lang="en-GB" i="1" dirty="0">
                <a:solidFill>
                  <a:schemeClr val="bg1"/>
                </a:solidFill>
                <a:latin typeface="Arial" panose="020B0604020202020204" pitchFamily="34" charset="0"/>
                <a:cs typeface="Arial" panose="020B0604020202020204" pitchFamily="34" charset="0"/>
              </a:rPr>
              <a:t>(Deloitte)</a:t>
            </a:r>
          </a:p>
        </p:txBody>
      </p:sp>
    </p:spTree>
    <p:extLst>
      <p:ext uri="{BB962C8B-B14F-4D97-AF65-F5344CB8AC3E}">
        <p14:creationId xmlns:p14="http://schemas.microsoft.com/office/powerpoint/2010/main" val="1766718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691</Words>
  <Application>Microsoft Office PowerPoint</Application>
  <PresentationFormat>Widescreen</PresentationFormat>
  <Paragraphs>92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Canva Sans 2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British Safety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Mates in Mind - Fiona Feeney</dc:creator>
  <cp:lastModifiedBy>Mates in Mind - Julia Shervington (she/her)</cp:lastModifiedBy>
  <cp:revision>4</cp:revision>
  <dcterms:created xsi:type="dcterms:W3CDTF">2023-11-08T11:07:31Z</dcterms:created>
  <dcterms:modified xsi:type="dcterms:W3CDTF">2024-05-07T16:22:56Z</dcterms:modified>
</cp:coreProperties>
</file>