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19"/>
  </p:notesMasterIdLst>
  <p:sldIdLst>
    <p:sldId id="257" r:id="rId5"/>
    <p:sldId id="259" r:id="rId6"/>
    <p:sldId id="285" r:id="rId7"/>
    <p:sldId id="261" r:id="rId8"/>
    <p:sldId id="286" r:id="rId9"/>
    <p:sldId id="282" r:id="rId10"/>
    <p:sldId id="287" r:id="rId11"/>
    <p:sldId id="269" r:id="rId12"/>
    <p:sldId id="289" r:id="rId13"/>
    <p:sldId id="284" r:id="rId14"/>
    <p:sldId id="290" r:id="rId15"/>
    <p:sldId id="283" r:id="rId16"/>
    <p:sldId id="288" r:id="rId17"/>
    <p:sldId id="268" r:id="rId18"/>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630" autoAdjust="0"/>
  </p:normalViewPr>
  <p:slideViewPr>
    <p:cSldViewPr snapToGrid="0">
      <p:cViewPr varScale="1">
        <p:scale>
          <a:sx n="62" d="100"/>
          <a:sy n="62" d="100"/>
        </p:scale>
        <p:origin x="828" y="5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0"/>
    </p:cViewPr>
  </p:sorterViewPr>
  <p:notesViewPr>
    <p:cSldViewPr snapToGrid="0">
      <p:cViewPr varScale="1">
        <p:scale>
          <a:sx n="64" d="100"/>
          <a:sy n="64" d="100"/>
        </p:scale>
        <p:origin x="291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1A3B35E3-1433-4E89-8815-3ED6C9E324A8}" type="datetimeFigureOut">
              <a:rPr lang="en-GB" smtClean="0"/>
              <a:t>04/05/2022</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73A31D32-978F-4271-BBBF-CE4CD5EDF184}" type="slidenum">
              <a:rPr lang="en-GB" smtClean="0"/>
              <a:t>‹#›</a:t>
            </a:fld>
            <a:endParaRPr lang="en-GB"/>
          </a:p>
        </p:txBody>
      </p:sp>
    </p:spTree>
    <p:extLst>
      <p:ext uri="{BB962C8B-B14F-4D97-AF65-F5344CB8AC3E}">
        <p14:creationId xmlns:p14="http://schemas.microsoft.com/office/powerpoint/2010/main" val="289498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A31D32-978F-4271-BBBF-CE4CD5EDF184}" type="slidenum">
              <a:rPr lang="en-GB" smtClean="0"/>
              <a:t>1</a:t>
            </a:fld>
            <a:endParaRPr lang="en-GB"/>
          </a:p>
        </p:txBody>
      </p:sp>
    </p:spTree>
    <p:extLst>
      <p:ext uri="{BB962C8B-B14F-4D97-AF65-F5344CB8AC3E}">
        <p14:creationId xmlns:p14="http://schemas.microsoft.com/office/powerpoint/2010/main" val="252540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dirty="0"/>
              <a:t>The correct answer is 49%, half the UK workforce!</a:t>
            </a:r>
          </a:p>
        </p:txBody>
      </p:sp>
      <p:sp>
        <p:nvSpPr>
          <p:cNvPr id="4" name="Slide Number Placeholder 3"/>
          <p:cNvSpPr>
            <a:spLocks noGrp="1"/>
          </p:cNvSpPr>
          <p:nvPr>
            <p:ph type="sldNum" sz="quarter" idx="10"/>
          </p:nvPr>
        </p:nvSpPr>
        <p:spPr/>
        <p:txBody>
          <a:bodyPr/>
          <a:lstStyle/>
          <a:p>
            <a:fld id="{73A31D32-978F-4271-BBBF-CE4CD5EDF184}" type="slidenum">
              <a:rPr lang="en-GB" smtClean="0"/>
              <a:t>10</a:t>
            </a:fld>
            <a:endParaRPr lang="en-GB"/>
          </a:p>
        </p:txBody>
      </p:sp>
    </p:spTree>
    <p:extLst>
      <p:ext uri="{BB962C8B-B14F-4D97-AF65-F5344CB8AC3E}">
        <p14:creationId xmlns:p14="http://schemas.microsoft.com/office/powerpoint/2010/main" val="2113041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dirty="0"/>
              <a:t>The correct answer is 49%, half the UK workforce!</a:t>
            </a:r>
          </a:p>
        </p:txBody>
      </p:sp>
      <p:sp>
        <p:nvSpPr>
          <p:cNvPr id="4" name="Slide Number Placeholder 3"/>
          <p:cNvSpPr>
            <a:spLocks noGrp="1"/>
          </p:cNvSpPr>
          <p:nvPr>
            <p:ph type="sldNum" sz="quarter" idx="10"/>
          </p:nvPr>
        </p:nvSpPr>
        <p:spPr/>
        <p:txBody>
          <a:bodyPr/>
          <a:lstStyle/>
          <a:p>
            <a:fld id="{73A31D32-978F-4271-BBBF-CE4CD5EDF184}" type="slidenum">
              <a:rPr lang="en-GB" smtClean="0"/>
              <a:t>11</a:t>
            </a:fld>
            <a:endParaRPr lang="en-GB"/>
          </a:p>
        </p:txBody>
      </p:sp>
    </p:spTree>
    <p:extLst>
      <p:ext uri="{BB962C8B-B14F-4D97-AF65-F5344CB8AC3E}">
        <p14:creationId xmlns:p14="http://schemas.microsoft.com/office/powerpoint/2010/main" val="2919935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dirty="0"/>
              <a:t>3.7 x higher</a:t>
            </a:r>
          </a:p>
        </p:txBody>
      </p:sp>
      <p:sp>
        <p:nvSpPr>
          <p:cNvPr id="4" name="Slide Number Placeholder 3"/>
          <p:cNvSpPr>
            <a:spLocks noGrp="1"/>
          </p:cNvSpPr>
          <p:nvPr>
            <p:ph type="sldNum" sz="quarter" idx="10"/>
          </p:nvPr>
        </p:nvSpPr>
        <p:spPr/>
        <p:txBody>
          <a:bodyPr/>
          <a:lstStyle/>
          <a:p>
            <a:fld id="{73A31D32-978F-4271-BBBF-CE4CD5EDF184}" type="slidenum">
              <a:rPr lang="en-GB" smtClean="0"/>
              <a:t>12</a:t>
            </a:fld>
            <a:endParaRPr lang="en-GB"/>
          </a:p>
        </p:txBody>
      </p:sp>
    </p:spTree>
    <p:extLst>
      <p:ext uri="{BB962C8B-B14F-4D97-AF65-F5344CB8AC3E}">
        <p14:creationId xmlns:p14="http://schemas.microsoft.com/office/powerpoint/2010/main" val="1951045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dirty="0"/>
              <a:t>3.7 x higher</a:t>
            </a:r>
          </a:p>
        </p:txBody>
      </p:sp>
      <p:sp>
        <p:nvSpPr>
          <p:cNvPr id="4" name="Slide Number Placeholder 3"/>
          <p:cNvSpPr>
            <a:spLocks noGrp="1"/>
          </p:cNvSpPr>
          <p:nvPr>
            <p:ph type="sldNum" sz="quarter" idx="10"/>
          </p:nvPr>
        </p:nvSpPr>
        <p:spPr/>
        <p:txBody>
          <a:bodyPr/>
          <a:lstStyle/>
          <a:p>
            <a:fld id="{73A31D32-978F-4271-BBBF-CE4CD5EDF184}" type="slidenum">
              <a:rPr lang="en-GB" smtClean="0"/>
              <a:t>13</a:t>
            </a:fld>
            <a:endParaRPr lang="en-GB"/>
          </a:p>
        </p:txBody>
      </p:sp>
    </p:spTree>
    <p:extLst>
      <p:ext uri="{BB962C8B-B14F-4D97-AF65-F5344CB8AC3E}">
        <p14:creationId xmlns:p14="http://schemas.microsoft.com/office/powerpoint/2010/main" val="4042104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A31D32-978F-4271-BBBF-CE4CD5EDF184}" type="slidenum">
              <a:rPr lang="en-GB" smtClean="0"/>
              <a:t>14</a:t>
            </a:fld>
            <a:endParaRPr lang="en-GB"/>
          </a:p>
        </p:txBody>
      </p:sp>
    </p:spTree>
    <p:extLst>
      <p:ext uri="{BB962C8B-B14F-4D97-AF65-F5344CB8AC3E}">
        <p14:creationId xmlns:p14="http://schemas.microsoft.com/office/powerpoint/2010/main" val="129129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correct answer is 57%, more than half! </a:t>
            </a:r>
          </a:p>
        </p:txBody>
      </p:sp>
      <p:sp>
        <p:nvSpPr>
          <p:cNvPr id="4" name="Slide Number Placeholder 3"/>
          <p:cNvSpPr>
            <a:spLocks noGrp="1"/>
          </p:cNvSpPr>
          <p:nvPr>
            <p:ph type="sldNum" sz="quarter" idx="10"/>
          </p:nvPr>
        </p:nvSpPr>
        <p:spPr/>
        <p:txBody>
          <a:bodyPr/>
          <a:lstStyle/>
          <a:p>
            <a:fld id="{73A31D32-978F-4271-BBBF-CE4CD5EDF184}" type="slidenum">
              <a:rPr lang="en-GB" smtClean="0"/>
              <a:t>2</a:t>
            </a:fld>
            <a:endParaRPr lang="en-GB"/>
          </a:p>
        </p:txBody>
      </p:sp>
    </p:spTree>
    <p:extLst>
      <p:ext uri="{BB962C8B-B14F-4D97-AF65-F5344CB8AC3E}">
        <p14:creationId xmlns:p14="http://schemas.microsoft.com/office/powerpoint/2010/main" val="90300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correct answer is 57%, more than half! </a:t>
            </a:r>
          </a:p>
        </p:txBody>
      </p:sp>
      <p:sp>
        <p:nvSpPr>
          <p:cNvPr id="4" name="Slide Number Placeholder 3"/>
          <p:cNvSpPr>
            <a:spLocks noGrp="1"/>
          </p:cNvSpPr>
          <p:nvPr>
            <p:ph type="sldNum" sz="quarter" idx="10"/>
          </p:nvPr>
        </p:nvSpPr>
        <p:spPr/>
        <p:txBody>
          <a:bodyPr/>
          <a:lstStyle/>
          <a:p>
            <a:fld id="{73A31D32-978F-4271-BBBF-CE4CD5EDF184}" type="slidenum">
              <a:rPr lang="en-GB" smtClean="0"/>
              <a:t>3</a:t>
            </a:fld>
            <a:endParaRPr lang="en-GB"/>
          </a:p>
        </p:txBody>
      </p:sp>
    </p:spTree>
    <p:extLst>
      <p:ext uri="{BB962C8B-B14F-4D97-AF65-F5344CB8AC3E}">
        <p14:creationId xmlns:p14="http://schemas.microsoft.com/office/powerpoint/2010/main" val="289454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dirty="0"/>
              <a:t>The correct answer is £8.4 billion</a:t>
            </a:r>
          </a:p>
        </p:txBody>
      </p:sp>
      <p:sp>
        <p:nvSpPr>
          <p:cNvPr id="4" name="Slide Number Placeholder 3"/>
          <p:cNvSpPr>
            <a:spLocks noGrp="1"/>
          </p:cNvSpPr>
          <p:nvPr>
            <p:ph type="sldNum" sz="quarter" idx="10"/>
          </p:nvPr>
        </p:nvSpPr>
        <p:spPr/>
        <p:txBody>
          <a:bodyPr/>
          <a:lstStyle/>
          <a:p>
            <a:fld id="{73A31D32-978F-4271-BBBF-CE4CD5EDF184}" type="slidenum">
              <a:rPr lang="en-GB" smtClean="0"/>
              <a:t>4</a:t>
            </a:fld>
            <a:endParaRPr lang="en-GB"/>
          </a:p>
        </p:txBody>
      </p:sp>
    </p:spTree>
    <p:extLst>
      <p:ext uri="{BB962C8B-B14F-4D97-AF65-F5344CB8AC3E}">
        <p14:creationId xmlns:p14="http://schemas.microsoft.com/office/powerpoint/2010/main" val="821817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dirty="0"/>
              <a:t>The correct answer is £8.4 billion</a:t>
            </a:r>
          </a:p>
        </p:txBody>
      </p:sp>
      <p:sp>
        <p:nvSpPr>
          <p:cNvPr id="4" name="Slide Number Placeholder 3"/>
          <p:cNvSpPr>
            <a:spLocks noGrp="1"/>
          </p:cNvSpPr>
          <p:nvPr>
            <p:ph type="sldNum" sz="quarter" idx="10"/>
          </p:nvPr>
        </p:nvSpPr>
        <p:spPr/>
        <p:txBody>
          <a:bodyPr/>
          <a:lstStyle/>
          <a:p>
            <a:fld id="{73A31D32-978F-4271-BBBF-CE4CD5EDF184}" type="slidenum">
              <a:rPr lang="en-GB" smtClean="0"/>
              <a:t>5</a:t>
            </a:fld>
            <a:endParaRPr lang="en-GB"/>
          </a:p>
        </p:txBody>
      </p:sp>
    </p:spTree>
    <p:extLst>
      <p:ext uri="{BB962C8B-B14F-4D97-AF65-F5344CB8AC3E}">
        <p14:creationId xmlns:p14="http://schemas.microsoft.com/office/powerpoint/2010/main" val="171694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correct answer is 595,000</a:t>
            </a:r>
          </a:p>
        </p:txBody>
      </p:sp>
      <p:sp>
        <p:nvSpPr>
          <p:cNvPr id="4" name="Slide Number Placeholder 3"/>
          <p:cNvSpPr>
            <a:spLocks noGrp="1"/>
          </p:cNvSpPr>
          <p:nvPr>
            <p:ph type="sldNum" sz="quarter" idx="10"/>
          </p:nvPr>
        </p:nvSpPr>
        <p:spPr/>
        <p:txBody>
          <a:bodyPr/>
          <a:lstStyle/>
          <a:p>
            <a:fld id="{73A31D32-978F-4271-BBBF-CE4CD5EDF184}" type="slidenum">
              <a:rPr lang="en-GB" smtClean="0"/>
              <a:t>6</a:t>
            </a:fld>
            <a:endParaRPr lang="en-GB"/>
          </a:p>
        </p:txBody>
      </p:sp>
    </p:spTree>
    <p:extLst>
      <p:ext uri="{BB962C8B-B14F-4D97-AF65-F5344CB8AC3E}">
        <p14:creationId xmlns:p14="http://schemas.microsoft.com/office/powerpoint/2010/main" val="391268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correct answer is 595,000</a:t>
            </a:r>
          </a:p>
        </p:txBody>
      </p:sp>
      <p:sp>
        <p:nvSpPr>
          <p:cNvPr id="4" name="Slide Number Placeholder 3"/>
          <p:cNvSpPr>
            <a:spLocks noGrp="1"/>
          </p:cNvSpPr>
          <p:nvPr>
            <p:ph type="sldNum" sz="quarter" idx="10"/>
          </p:nvPr>
        </p:nvSpPr>
        <p:spPr/>
        <p:txBody>
          <a:bodyPr/>
          <a:lstStyle/>
          <a:p>
            <a:fld id="{73A31D32-978F-4271-BBBF-CE4CD5EDF184}" type="slidenum">
              <a:rPr lang="en-GB" smtClean="0"/>
              <a:t>7</a:t>
            </a:fld>
            <a:endParaRPr lang="en-GB"/>
          </a:p>
        </p:txBody>
      </p:sp>
    </p:spTree>
    <p:extLst>
      <p:ext uri="{BB962C8B-B14F-4D97-AF65-F5344CB8AC3E}">
        <p14:creationId xmlns:p14="http://schemas.microsoft.com/office/powerpoint/2010/main" val="2511630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dirty="0"/>
              <a:t>The correct answer is 44%, nearly half!</a:t>
            </a:r>
          </a:p>
        </p:txBody>
      </p:sp>
      <p:sp>
        <p:nvSpPr>
          <p:cNvPr id="4" name="Slide Number Placeholder 3"/>
          <p:cNvSpPr>
            <a:spLocks noGrp="1"/>
          </p:cNvSpPr>
          <p:nvPr>
            <p:ph type="sldNum" sz="quarter" idx="10"/>
          </p:nvPr>
        </p:nvSpPr>
        <p:spPr/>
        <p:txBody>
          <a:bodyPr/>
          <a:lstStyle/>
          <a:p>
            <a:fld id="{73A31D32-978F-4271-BBBF-CE4CD5EDF184}" type="slidenum">
              <a:rPr lang="en-GB" smtClean="0"/>
              <a:t>8</a:t>
            </a:fld>
            <a:endParaRPr lang="en-GB"/>
          </a:p>
        </p:txBody>
      </p:sp>
    </p:spTree>
    <p:extLst>
      <p:ext uri="{BB962C8B-B14F-4D97-AF65-F5344CB8AC3E}">
        <p14:creationId xmlns:p14="http://schemas.microsoft.com/office/powerpoint/2010/main" val="234872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dirty="0"/>
              <a:t>The correct answer is 44%, nearly half!</a:t>
            </a:r>
          </a:p>
        </p:txBody>
      </p:sp>
      <p:sp>
        <p:nvSpPr>
          <p:cNvPr id="4" name="Slide Number Placeholder 3"/>
          <p:cNvSpPr>
            <a:spLocks noGrp="1"/>
          </p:cNvSpPr>
          <p:nvPr>
            <p:ph type="sldNum" sz="quarter" idx="10"/>
          </p:nvPr>
        </p:nvSpPr>
        <p:spPr/>
        <p:txBody>
          <a:bodyPr/>
          <a:lstStyle/>
          <a:p>
            <a:fld id="{73A31D32-978F-4271-BBBF-CE4CD5EDF184}" type="slidenum">
              <a:rPr lang="en-GB" smtClean="0"/>
              <a:t>9</a:t>
            </a:fld>
            <a:endParaRPr lang="en-GB"/>
          </a:p>
        </p:txBody>
      </p:sp>
    </p:spTree>
    <p:extLst>
      <p:ext uri="{BB962C8B-B14F-4D97-AF65-F5344CB8AC3E}">
        <p14:creationId xmlns:p14="http://schemas.microsoft.com/office/powerpoint/2010/main" val="424929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4EE4328-54C1-42D0-9518-E8010A592C87}" type="datetimeFigureOut">
              <a:rPr lang="en-GB" smtClean="0"/>
              <a:t>04/05/2022</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E4D8392-6D21-4EC0-AB77-C3358449A3FA}" type="slidenum">
              <a:rPr lang="en-GB" smtClean="0"/>
              <a:t>‹#›</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516992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EE4328-54C1-42D0-9518-E8010A592C87}"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D8392-6D21-4EC0-AB77-C3358449A3FA}" type="slidenum">
              <a:rPr lang="en-GB" smtClean="0"/>
              <a:t>‹#›</a:t>
            </a:fld>
            <a:endParaRPr lang="en-GB"/>
          </a:p>
        </p:txBody>
      </p:sp>
    </p:spTree>
    <p:extLst>
      <p:ext uri="{BB962C8B-B14F-4D97-AF65-F5344CB8AC3E}">
        <p14:creationId xmlns:p14="http://schemas.microsoft.com/office/powerpoint/2010/main" val="414042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EE4328-54C1-42D0-9518-E8010A592C87}"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D8392-6D21-4EC0-AB77-C3358449A3FA}" type="slidenum">
              <a:rPr lang="en-GB" smtClean="0"/>
              <a:t>‹#›</a:t>
            </a:fld>
            <a:endParaRPr lang="en-GB"/>
          </a:p>
        </p:txBody>
      </p:sp>
    </p:spTree>
    <p:extLst>
      <p:ext uri="{BB962C8B-B14F-4D97-AF65-F5344CB8AC3E}">
        <p14:creationId xmlns:p14="http://schemas.microsoft.com/office/powerpoint/2010/main" val="279608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EE4328-54C1-42D0-9518-E8010A592C87}"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4D8392-6D21-4EC0-AB77-C3358449A3FA}" type="slidenum">
              <a:rPr lang="en-GB" smtClean="0"/>
              <a:t>‹#›</a:t>
            </a:fld>
            <a:endParaRPr lang="en-GB"/>
          </a:p>
        </p:txBody>
      </p:sp>
    </p:spTree>
    <p:extLst>
      <p:ext uri="{BB962C8B-B14F-4D97-AF65-F5344CB8AC3E}">
        <p14:creationId xmlns:p14="http://schemas.microsoft.com/office/powerpoint/2010/main" val="114705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4EE4328-54C1-42D0-9518-E8010A592C87}" type="datetimeFigureOut">
              <a:rPr lang="en-GB" smtClean="0"/>
              <a:t>04/05/2022</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E4D8392-6D21-4EC0-AB77-C3358449A3FA}"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284652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EE4328-54C1-42D0-9518-E8010A592C87}" type="datetimeFigureOut">
              <a:rPr lang="en-GB" smtClean="0"/>
              <a:t>04/05/2022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4D8392-6D21-4EC0-AB77-C3358449A3FA}" type="slidenum">
              <a:rPr lang="en-GB" smtClean="0"/>
              <a:t>‹#›</a:t>
            </a:fld>
            <a:endParaRPr lang="en-GB"/>
          </a:p>
        </p:txBody>
      </p:sp>
    </p:spTree>
    <p:extLst>
      <p:ext uri="{BB962C8B-B14F-4D97-AF65-F5344CB8AC3E}">
        <p14:creationId xmlns:p14="http://schemas.microsoft.com/office/powerpoint/2010/main" val="290217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EE4328-54C1-42D0-9518-E8010A592C87}" type="datetimeFigureOut">
              <a:rPr lang="en-GB" smtClean="0"/>
              <a:t>04/05/2022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4D8392-6D21-4EC0-AB77-C3358449A3FA}" type="slidenum">
              <a:rPr lang="en-GB" smtClean="0"/>
              <a:t>‹#›</a:t>
            </a:fld>
            <a:endParaRPr lang="en-GB"/>
          </a:p>
        </p:txBody>
      </p:sp>
    </p:spTree>
    <p:extLst>
      <p:ext uri="{BB962C8B-B14F-4D97-AF65-F5344CB8AC3E}">
        <p14:creationId xmlns:p14="http://schemas.microsoft.com/office/powerpoint/2010/main" val="155700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EE4328-54C1-42D0-9518-E8010A592C87}" type="datetimeFigureOut">
              <a:rPr lang="en-GB" smtClean="0"/>
              <a:t>04/05/2022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4D8392-6D21-4EC0-AB77-C3358449A3FA}" type="slidenum">
              <a:rPr lang="en-GB" smtClean="0"/>
              <a:t>‹#›</a:t>
            </a:fld>
            <a:endParaRPr lang="en-GB"/>
          </a:p>
        </p:txBody>
      </p:sp>
    </p:spTree>
    <p:extLst>
      <p:ext uri="{BB962C8B-B14F-4D97-AF65-F5344CB8AC3E}">
        <p14:creationId xmlns:p14="http://schemas.microsoft.com/office/powerpoint/2010/main" val="259093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E4328-54C1-42D0-9518-E8010A592C87}" type="datetimeFigureOut">
              <a:rPr lang="en-GB" smtClean="0"/>
              <a:t>04/05/2022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4D8392-6D21-4EC0-AB77-C3358449A3FA}" type="slidenum">
              <a:rPr lang="en-GB" smtClean="0"/>
              <a:t>‹#›</a:t>
            </a:fld>
            <a:endParaRPr lang="en-GB"/>
          </a:p>
        </p:txBody>
      </p:sp>
    </p:spTree>
    <p:extLst>
      <p:ext uri="{BB962C8B-B14F-4D97-AF65-F5344CB8AC3E}">
        <p14:creationId xmlns:p14="http://schemas.microsoft.com/office/powerpoint/2010/main" val="4209769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4EE4328-54C1-42D0-9518-E8010A592C87}" type="datetimeFigureOut">
              <a:rPr lang="en-GB" smtClean="0"/>
              <a:t>04/05/2022</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E4D8392-6D21-4EC0-AB77-C3358449A3FA}"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437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4EE4328-54C1-42D0-9518-E8010A592C87}" type="datetimeFigureOut">
              <a:rPr lang="en-GB" smtClean="0"/>
              <a:t>04/05/2022</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E4D8392-6D21-4EC0-AB77-C3358449A3FA}"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798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4EE4328-54C1-42D0-9518-E8010A592C87}" type="datetimeFigureOut">
              <a:rPr lang="en-GB" smtClean="0"/>
              <a:t>04/05/2022</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E4D8392-6D21-4EC0-AB77-C3358449A3FA}"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92502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mailto:Joscelyne.shaw@matesinmin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F9A2F4-F2EC-41D7-B04B-C7B34A4A8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741"/>
            <a:ext cx="12241640" cy="6885922"/>
          </a:xfrm>
          <a:prstGeom prst="rect">
            <a:avLst/>
          </a:prstGeom>
        </p:spPr>
      </p:pic>
      <p:sp>
        <p:nvSpPr>
          <p:cNvPr id="9" name="Rectangle 8">
            <a:extLst>
              <a:ext uri="{FF2B5EF4-FFF2-40B4-BE49-F238E27FC236}">
                <a16:creationId xmlns:a16="http://schemas.microsoft.com/office/drawing/2014/main" id="{AE59B7E1-ED77-4D68-9B73-B636B86DF3B8}"/>
              </a:ext>
            </a:extLst>
          </p:cNvPr>
          <p:cNvSpPr/>
          <p:nvPr/>
        </p:nvSpPr>
        <p:spPr>
          <a:xfrm>
            <a:off x="102741" y="5463070"/>
            <a:ext cx="12241640" cy="1382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5CA33F-2F24-46D5-BAD9-EA2FD030707D}"/>
              </a:ext>
            </a:extLst>
          </p:cNvPr>
          <p:cNvSpPr txBox="1"/>
          <p:nvPr/>
        </p:nvSpPr>
        <p:spPr>
          <a:xfrm>
            <a:off x="5350874" y="5692818"/>
            <a:ext cx="6505302" cy="923330"/>
          </a:xfrm>
          <a:prstGeom prst="rect">
            <a:avLst/>
          </a:prstGeom>
          <a:noFill/>
        </p:spPr>
        <p:txBody>
          <a:bodyPr wrap="square" rtlCol="0">
            <a:spAutoFit/>
          </a:bodyPr>
          <a:lstStyle/>
          <a:p>
            <a:pPr algn="r"/>
            <a:r>
              <a:rPr lang="en-GB" sz="5400" dirty="0">
                <a:latin typeface="DIN Next LT Pro" panose="020B0503020203050203" pitchFamily="34" charset="0"/>
              </a:rPr>
              <a:t>Mental Health Quiz </a:t>
            </a:r>
          </a:p>
        </p:txBody>
      </p:sp>
      <p:pic>
        <p:nvPicPr>
          <p:cNvPr id="7" name="Picture 6">
            <a:extLst>
              <a:ext uri="{FF2B5EF4-FFF2-40B4-BE49-F238E27FC236}">
                <a16:creationId xmlns:a16="http://schemas.microsoft.com/office/drawing/2014/main" id="{C3C36893-6B4C-4D94-8C14-4D83F0396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72677"/>
            <a:ext cx="2606750" cy="2585323"/>
          </a:xfrm>
          <a:prstGeom prst="rect">
            <a:avLst/>
          </a:prstGeom>
        </p:spPr>
      </p:pic>
    </p:spTree>
    <p:extLst>
      <p:ext uri="{BB962C8B-B14F-4D97-AF65-F5344CB8AC3E}">
        <p14:creationId xmlns:p14="http://schemas.microsoft.com/office/powerpoint/2010/main" val="74072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A7EC4D-C155-4E6C-B66D-230F67E4A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03"/>
            <a:ext cx="1498215" cy="1485900"/>
          </a:xfrm>
          <a:prstGeom prst="rect">
            <a:avLst/>
          </a:prstGeom>
        </p:spPr>
      </p:pic>
      <p:sp>
        <p:nvSpPr>
          <p:cNvPr id="8" name="Title 1">
            <a:extLst>
              <a:ext uri="{FF2B5EF4-FFF2-40B4-BE49-F238E27FC236}">
                <a16:creationId xmlns:a16="http://schemas.microsoft.com/office/drawing/2014/main" id="{EADB67B3-DAAE-4971-A720-51FD5D676C3A}"/>
              </a:ext>
            </a:extLst>
          </p:cNvPr>
          <p:cNvSpPr txBox="1">
            <a:spLocks/>
          </p:cNvSpPr>
          <p:nvPr/>
        </p:nvSpPr>
        <p:spPr>
          <a:xfrm>
            <a:off x="1498214" y="251397"/>
            <a:ext cx="9851776" cy="949849"/>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sz="3600" b="1" dirty="0">
                <a:latin typeface="DIN Next LT Pro"/>
                <a:cs typeface="Arial"/>
              </a:rPr>
              <a:t>In 2021, how many UK  workers felt that their mental health was supported at work?</a:t>
            </a:r>
            <a:br>
              <a:rPr lang="en-GB" sz="3600" b="1" dirty="0">
                <a:latin typeface="DIN Next LT Pro" panose="020B0503020203050203" pitchFamily="34" charset="0"/>
                <a:cs typeface="Arial" panose="020B0604020202020204" pitchFamily="34" charset="0"/>
              </a:rPr>
            </a:br>
            <a:endParaRPr lang="en-GB" sz="3600" b="1" dirty="0">
              <a:latin typeface="DIN Next LT Pro" panose="020B0503020203050203" pitchFamily="34" charset="0"/>
              <a:cs typeface="Arial" panose="020B0604020202020204" pitchFamily="34" charset="0"/>
            </a:endParaRPr>
          </a:p>
        </p:txBody>
      </p:sp>
      <p:sp>
        <p:nvSpPr>
          <p:cNvPr id="10" name="TextBox 9">
            <a:extLst>
              <a:ext uri="{FF2B5EF4-FFF2-40B4-BE49-F238E27FC236}">
                <a16:creationId xmlns:a16="http://schemas.microsoft.com/office/drawing/2014/main" id="{B6160B34-CB1D-4B54-BDAE-8ED8FDFCFC77}"/>
              </a:ext>
            </a:extLst>
          </p:cNvPr>
          <p:cNvSpPr txBox="1"/>
          <p:nvPr/>
        </p:nvSpPr>
        <p:spPr>
          <a:xfrm>
            <a:off x="1498214" y="1984355"/>
            <a:ext cx="8069580" cy="3277820"/>
          </a:xfrm>
          <a:prstGeom prst="rect">
            <a:avLst/>
          </a:prstGeom>
          <a:noFill/>
        </p:spPr>
        <p:txBody>
          <a:bodyPr wrap="square" lIns="91440" tIns="45720" rIns="91440" bIns="45720" rtlCol="0" anchor="t">
            <a:spAutoFit/>
          </a:bodyPr>
          <a:lstStyle/>
          <a:p>
            <a:pPr marL="342900" indent="-342900">
              <a:lnSpc>
                <a:spcPct val="200000"/>
              </a:lnSpc>
              <a:buFont typeface="+mj-lt"/>
              <a:buAutoNum type="arabicPeriod"/>
            </a:pPr>
            <a:r>
              <a:rPr lang="en-GB" sz="3600" b="1" dirty="0">
                <a:solidFill>
                  <a:schemeClr val="tx2"/>
                </a:solidFill>
                <a:latin typeface="DIN Next LT Pro"/>
                <a:ea typeface="+mj-ea"/>
                <a:cs typeface="Arial"/>
              </a:rPr>
              <a:t> 11%</a:t>
            </a:r>
          </a:p>
          <a:p>
            <a:pPr marL="342900" indent="-342900">
              <a:lnSpc>
                <a:spcPct val="200000"/>
              </a:lnSpc>
              <a:buFont typeface="+mj-lt"/>
              <a:buAutoNum type="arabicPeriod"/>
            </a:pPr>
            <a:r>
              <a:rPr lang="en-GB" sz="3600" b="1" dirty="0">
                <a:solidFill>
                  <a:schemeClr val="tx2"/>
                </a:solidFill>
                <a:latin typeface="DIN Next LT Pro"/>
                <a:ea typeface="+mj-ea"/>
                <a:cs typeface="Arial"/>
              </a:rPr>
              <a:t> 14%</a:t>
            </a:r>
          </a:p>
          <a:p>
            <a:pPr marL="342900" indent="-342900">
              <a:lnSpc>
                <a:spcPct val="200000"/>
              </a:lnSpc>
              <a:buFont typeface="+mj-lt"/>
              <a:buAutoNum type="arabicPeriod"/>
            </a:pPr>
            <a:r>
              <a:rPr lang="en-GB" sz="3600" b="1" dirty="0">
                <a:solidFill>
                  <a:schemeClr val="tx2"/>
                </a:solidFill>
                <a:latin typeface="DIN Next LT Pro"/>
                <a:ea typeface="+mj-ea"/>
                <a:cs typeface="Arial"/>
              </a:rPr>
              <a:t> 16%</a:t>
            </a:r>
          </a:p>
        </p:txBody>
      </p:sp>
      <p:sp>
        <p:nvSpPr>
          <p:cNvPr id="12" name="TextBox 11">
            <a:extLst>
              <a:ext uri="{FF2B5EF4-FFF2-40B4-BE49-F238E27FC236}">
                <a16:creationId xmlns:a16="http://schemas.microsoft.com/office/drawing/2014/main" id="{E83057E8-2D90-4867-B6BC-EF59FD163DF4}"/>
              </a:ext>
            </a:extLst>
          </p:cNvPr>
          <p:cNvSpPr txBox="1"/>
          <p:nvPr/>
        </p:nvSpPr>
        <p:spPr>
          <a:xfrm>
            <a:off x="8679180" y="6421937"/>
            <a:ext cx="3512820" cy="369332"/>
          </a:xfrm>
          <a:prstGeom prst="rect">
            <a:avLst/>
          </a:prstGeom>
          <a:noFill/>
        </p:spPr>
        <p:txBody>
          <a:bodyPr wrap="square" lIns="91440" tIns="45720" rIns="91440" bIns="45720" rtlCol="0" anchor="t">
            <a:spAutoFit/>
          </a:bodyPr>
          <a:lstStyle/>
          <a:p>
            <a:r>
              <a:rPr lang="en-GB" dirty="0"/>
              <a:t>The Guardian</a:t>
            </a:r>
            <a:endParaRPr lang="en-US" dirty="0"/>
          </a:p>
        </p:txBody>
      </p:sp>
    </p:spTree>
    <p:extLst>
      <p:ext uri="{BB962C8B-B14F-4D97-AF65-F5344CB8AC3E}">
        <p14:creationId xmlns:p14="http://schemas.microsoft.com/office/powerpoint/2010/main" val="224660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A7EC4D-C155-4E6C-B66D-230F67E4A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03"/>
            <a:ext cx="1498215" cy="1485900"/>
          </a:xfrm>
          <a:prstGeom prst="rect">
            <a:avLst/>
          </a:prstGeom>
        </p:spPr>
      </p:pic>
      <p:sp>
        <p:nvSpPr>
          <p:cNvPr id="8" name="Title 1">
            <a:extLst>
              <a:ext uri="{FF2B5EF4-FFF2-40B4-BE49-F238E27FC236}">
                <a16:creationId xmlns:a16="http://schemas.microsoft.com/office/drawing/2014/main" id="{EADB67B3-DAAE-4971-A720-51FD5D676C3A}"/>
              </a:ext>
            </a:extLst>
          </p:cNvPr>
          <p:cNvSpPr txBox="1">
            <a:spLocks/>
          </p:cNvSpPr>
          <p:nvPr/>
        </p:nvSpPr>
        <p:spPr>
          <a:xfrm>
            <a:off x="1498214" y="251397"/>
            <a:ext cx="9851776" cy="949849"/>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sz="3600" b="1" dirty="0">
                <a:latin typeface="DIN Next LT Pro"/>
                <a:cs typeface="Arial"/>
              </a:rPr>
              <a:t>In 2021, how many UK  workers felt that their mental health was supported at work?</a:t>
            </a:r>
            <a:br>
              <a:rPr lang="en-GB" sz="3600" b="1" dirty="0">
                <a:latin typeface="DIN Next LT Pro" panose="020B0503020203050203" pitchFamily="34" charset="0"/>
                <a:cs typeface="Arial" panose="020B0604020202020204" pitchFamily="34" charset="0"/>
              </a:rPr>
            </a:br>
            <a:endParaRPr lang="en-GB" sz="3600" b="1" dirty="0">
              <a:latin typeface="DIN Next LT Pro" panose="020B0503020203050203" pitchFamily="34" charset="0"/>
              <a:cs typeface="Arial" panose="020B0604020202020204" pitchFamily="34" charset="0"/>
            </a:endParaRPr>
          </a:p>
        </p:txBody>
      </p:sp>
      <p:sp>
        <p:nvSpPr>
          <p:cNvPr id="10" name="TextBox 9">
            <a:extLst>
              <a:ext uri="{FF2B5EF4-FFF2-40B4-BE49-F238E27FC236}">
                <a16:creationId xmlns:a16="http://schemas.microsoft.com/office/drawing/2014/main" id="{B6160B34-CB1D-4B54-BDAE-8ED8FDFCFC77}"/>
              </a:ext>
            </a:extLst>
          </p:cNvPr>
          <p:cNvSpPr txBox="1"/>
          <p:nvPr/>
        </p:nvSpPr>
        <p:spPr>
          <a:xfrm>
            <a:off x="1498214" y="1984355"/>
            <a:ext cx="8069580" cy="3277820"/>
          </a:xfrm>
          <a:prstGeom prst="rect">
            <a:avLst/>
          </a:prstGeom>
          <a:noFill/>
        </p:spPr>
        <p:txBody>
          <a:bodyPr wrap="square" lIns="91440" tIns="45720" rIns="91440" bIns="45720" rtlCol="0" anchor="t">
            <a:spAutoFit/>
          </a:bodyPr>
          <a:lstStyle/>
          <a:p>
            <a:pPr marL="342900" indent="-342900">
              <a:lnSpc>
                <a:spcPct val="200000"/>
              </a:lnSpc>
              <a:buFont typeface="+mj-lt"/>
              <a:buAutoNum type="arabicPeriod"/>
            </a:pPr>
            <a:r>
              <a:rPr lang="en-GB" sz="3600" b="1" dirty="0">
                <a:solidFill>
                  <a:schemeClr val="tx2"/>
                </a:solidFill>
                <a:latin typeface="DIN Next LT Pro"/>
                <a:ea typeface="+mj-ea"/>
                <a:cs typeface="Arial"/>
              </a:rPr>
              <a:t> 11%</a:t>
            </a:r>
          </a:p>
          <a:p>
            <a:pPr marL="342900" indent="-342900">
              <a:lnSpc>
                <a:spcPct val="200000"/>
              </a:lnSpc>
              <a:buFont typeface="+mj-lt"/>
              <a:buAutoNum type="arabicPeriod"/>
            </a:pPr>
            <a:r>
              <a:rPr lang="en-GB" sz="3600" b="1" dirty="0">
                <a:solidFill>
                  <a:schemeClr val="tx2"/>
                </a:solidFill>
                <a:latin typeface="DIN Next LT Pro"/>
                <a:ea typeface="+mj-ea"/>
                <a:cs typeface="Arial"/>
              </a:rPr>
              <a:t> 14%</a:t>
            </a:r>
          </a:p>
          <a:p>
            <a:pPr marL="342900" indent="-342900">
              <a:lnSpc>
                <a:spcPct val="200000"/>
              </a:lnSpc>
              <a:buFont typeface="+mj-lt"/>
              <a:buAutoNum type="arabicPeriod"/>
            </a:pPr>
            <a:r>
              <a:rPr lang="en-GB" sz="3600" b="1" dirty="0">
                <a:solidFill>
                  <a:srgbClr val="00B050"/>
                </a:solidFill>
                <a:latin typeface="DIN Next LT Pro"/>
                <a:ea typeface="+mj-ea"/>
                <a:cs typeface="Arial"/>
              </a:rPr>
              <a:t> 16%</a:t>
            </a:r>
          </a:p>
        </p:txBody>
      </p:sp>
      <p:sp>
        <p:nvSpPr>
          <p:cNvPr id="12" name="TextBox 11">
            <a:extLst>
              <a:ext uri="{FF2B5EF4-FFF2-40B4-BE49-F238E27FC236}">
                <a16:creationId xmlns:a16="http://schemas.microsoft.com/office/drawing/2014/main" id="{E83057E8-2D90-4867-B6BC-EF59FD163DF4}"/>
              </a:ext>
            </a:extLst>
          </p:cNvPr>
          <p:cNvSpPr txBox="1"/>
          <p:nvPr/>
        </p:nvSpPr>
        <p:spPr>
          <a:xfrm>
            <a:off x="8679180" y="6421937"/>
            <a:ext cx="3512820" cy="369332"/>
          </a:xfrm>
          <a:prstGeom prst="rect">
            <a:avLst/>
          </a:prstGeom>
          <a:noFill/>
        </p:spPr>
        <p:txBody>
          <a:bodyPr wrap="square" lIns="91440" tIns="45720" rIns="91440" bIns="45720" rtlCol="0" anchor="t">
            <a:spAutoFit/>
          </a:bodyPr>
          <a:lstStyle/>
          <a:p>
            <a:r>
              <a:rPr lang="en-GB" dirty="0"/>
              <a:t>The Guardian</a:t>
            </a:r>
            <a:endParaRPr lang="en-US" dirty="0"/>
          </a:p>
        </p:txBody>
      </p:sp>
    </p:spTree>
    <p:extLst>
      <p:ext uri="{BB962C8B-B14F-4D97-AF65-F5344CB8AC3E}">
        <p14:creationId xmlns:p14="http://schemas.microsoft.com/office/powerpoint/2010/main" val="292812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CE460B-C13A-4BE9-BC10-A1AFCBCA8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03"/>
            <a:ext cx="1498215" cy="1485900"/>
          </a:xfrm>
          <a:prstGeom prst="rect">
            <a:avLst/>
          </a:prstGeom>
        </p:spPr>
      </p:pic>
      <p:sp>
        <p:nvSpPr>
          <p:cNvPr id="7" name="Title 1">
            <a:extLst>
              <a:ext uri="{FF2B5EF4-FFF2-40B4-BE49-F238E27FC236}">
                <a16:creationId xmlns:a16="http://schemas.microsoft.com/office/drawing/2014/main" id="{EB5DAC1E-86E4-44C3-A436-E2FDF0614136}"/>
              </a:ext>
            </a:extLst>
          </p:cNvPr>
          <p:cNvSpPr txBox="1">
            <a:spLocks/>
          </p:cNvSpPr>
          <p:nvPr/>
        </p:nvSpPr>
        <p:spPr>
          <a:xfrm>
            <a:off x="1498214" y="251397"/>
            <a:ext cx="10297546" cy="949849"/>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sz="3600" b="1" dirty="0">
                <a:latin typeface="DIN Next LT Pro"/>
                <a:cs typeface="Arial"/>
              </a:rPr>
              <a:t>How many times higher is the suicide rate among male labourers compared to the national average?</a:t>
            </a:r>
            <a:br>
              <a:rPr lang="en-GB" sz="3600" b="1" dirty="0">
                <a:latin typeface="DIN Next LT Pro" panose="020B0503020203050203" pitchFamily="34" charset="0"/>
                <a:cs typeface="Arial" panose="020B0604020202020204" pitchFamily="34" charset="0"/>
              </a:rPr>
            </a:br>
            <a:endParaRPr lang="en-GB" sz="3600" b="1" dirty="0">
              <a:latin typeface="DIN Next LT Pro" panose="020B0503020203050203" pitchFamily="34" charset="0"/>
              <a:cs typeface="Arial" panose="020B0604020202020204" pitchFamily="34" charset="0"/>
            </a:endParaRPr>
          </a:p>
        </p:txBody>
      </p:sp>
      <p:sp>
        <p:nvSpPr>
          <p:cNvPr id="8" name="TextBox 7">
            <a:extLst>
              <a:ext uri="{FF2B5EF4-FFF2-40B4-BE49-F238E27FC236}">
                <a16:creationId xmlns:a16="http://schemas.microsoft.com/office/drawing/2014/main" id="{94726BE8-C6A3-4689-89C8-58AB7938AA47}"/>
              </a:ext>
            </a:extLst>
          </p:cNvPr>
          <p:cNvSpPr txBox="1"/>
          <p:nvPr/>
        </p:nvSpPr>
        <p:spPr>
          <a:xfrm>
            <a:off x="1498214" y="2007215"/>
            <a:ext cx="8069580" cy="3277820"/>
          </a:xfrm>
          <a:prstGeom prst="rect">
            <a:avLst/>
          </a:prstGeom>
          <a:noFill/>
        </p:spPr>
        <p:txBody>
          <a:bodyPr wrap="square" rtlCol="0">
            <a:spAutoFit/>
          </a:bodyPr>
          <a:lstStyle/>
          <a:p>
            <a:pPr marL="342900" indent="-342900">
              <a:lnSpc>
                <a:spcPct val="200000"/>
              </a:lnSpc>
              <a:buFont typeface="+mj-lt"/>
              <a:buAutoNum type="arabicPeriod"/>
            </a:pPr>
            <a:r>
              <a:rPr lang="en-GB" sz="3600" b="1" dirty="0">
                <a:solidFill>
                  <a:schemeClr val="tx2"/>
                </a:solidFill>
                <a:latin typeface="DIN Next LT Pro" panose="020B0503020203050203" pitchFamily="34" charset="0"/>
                <a:ea typeface="+mj-ea"/>
                <a:cs typeface="Arial" panose="020B0604020202020204" pitchFamily="34" charset="0"/>
              </a:rPr>
              <a:t> 2.5 times higher </a:t>
            </a:r>
          </a:p>
          <a:p>
            <a:pPr marL="342900" indent="-342900">
              <a:lnSpc>
                <a:spcPct val="200000"/>
              </a:lnSpc>
              <a:buFont typeface="+mj-lt"/>
              <a:buAutoNum type="arabicPeriod"/>
            </a:pPr>
            <a:r>
              <a:rPr lang="en-GB" sz="3600" b="1" dirty="0">
                <a:solidFill>
                  <a:schemeClr val="tx2"/>
                </a:solidFill>
                <a:latin typeface="DIN Next LT Pro" panose="020B0503020203050203" pitchFamily="34" charset="0"/>
                <a:cs typeface="Arial" panose="020B0604020202020204" pitchFamily="34" charset="0"/>
              </a:rPr>
              <a:t> 3.7 times higher </a:t>
            </a:r>
            <a:endParaRPr lang="en-GB" sz="3600" b="1" dirty="0">
              <a:solidFill>
                <a:schemeClr val="tx2"/>
              </a:solidFill>
              <a:latin typeface="DIN Next LT Pro" panose="020B0503020203050203" pitchFamily="34" charset="0"/>
              <a:ea typeface="+mj-ea"/>
              <a:cs typeface="Arial" panose="020B0604020202020204" pitchFamily="34" charset="0"/>
            </a:endParaRPr>
          </a:p>
          <a:p>
            <a:pPr marL="342900" indent="-342900">
              <a:lnSpc>
                <a:spcPct val="200000"/>
              </a:lnSpc>
              <a:buFont typeface="+mj-lt"/>
              <a:buAutoNum type="arabicPeriod"/>
            </a:pPr>
            <a:r>
              <a:rPr lang="en-GB" sz="3600" b="1" dirty="0">
                <a:solidFill>
                  <a:schemeClr val="tx2"/>
                </a:solidFill>
                <a:latin typeface="DIN Next LT Pro" panose="020B0503020203050203" pitchFamily="34" charset="0"/>
                <a:ea typeface="+mj-ea"/>
                <a:cs typeface="Arial" panose="020B0604020202020204" pitchFamily="34" charset="0"/>
              </a:rPr>
              <a:t> </a:t>
            </a:r>
            <a:r>
              <a:rPr lang="en-GB" sz="3600" b="1" dirty="0">
                <a:solidFill>
                  <a:schemeClr val="tx2"/>
                </a:solidFill>
                <a:latin typeface="DIN Next LT Pro" panose="020B0503020203050203" pitchFamily="34" charset="0"/>
                <a:cs typeface="Arial" panose="020B0604020202020204" pitchFamily="34" charset="0"/>
              </a:rPr>
              <a:t>1.2 times higher</a:t>
            </a:r>
            <a:endParaRPr lang="en-GB" sz="3600" b="1" dirty="0">
              <a:solidFill>
                <a:schemeClr val="tx2"/>
              </a:solidFill>
              <a:latin typeface="DIN Next LT Pro" panose="020B0503020203050203"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1FC4FE90-32A1-415A-9451-0EEA8A20B4DB}"/>
              </a:ext>
            </a:extLst>
          </p:cNvPr>
          <p:cNvSpPr txBox="1"/>
          <p:nvPr/>
        </p:nvSpPr>
        <p:spPr>
          <a:xfrm>
            <a:off x="8613389" y="6421937"/>
            <a:ext cx="3578611" cy="369332"/>
          </a:xfrm>
          <a:prstGeom prst="rect">
            <a:avLst/>
          </a:prstGeom>
          <a:noFill/>
        </p:spPr>
        <p:txBody>
          <a:bodyPr wrap="square" lIns="91440" tIns="45720" rIns="91440" bIns="45720" rtlCol="0" anchor="t">
            <a:spAutoFit/>
          </a:bodyPr>
          <a:lstStyle/>
          <a:p>
            <a:r>
              <a:rPr lang="en-GB" dirty="0"/>
              <a:t>(Office of National Statistics,)</a:t>
            </a:r>
          </a:p>
        </p:txBody>
      </p:sp>
    </p:spTree>
    <p:extLst>
      <p:ext uri="{BB962C8B-B14F-4D97-AF65-F5344CB8AC3E}">
        <p14:creationId xmlns:p14="http://schemas.microsoft.com/office/powerpoint/2010/main" val="361663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CE460B-C13A-4BE9-BC10-A1AFCBCA8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03"/>
            <a:ext cx="1498215" cy="1485900"/>
          </a:xfrm>
          <a:prstGeom prst="rect">
            <a:avLst/>
          </a:prstGeom>
        </p:spPr>
      </p:pic>
      <p:sp>
        <p:nvSpPr>
          <p:cNvPr id="7" name="Title 1">
            <a:extLst>
              <a:ext uri="{FF2B5EF4-FFF2-40B4-BE49-F238E27FC236}">
                <a16:creationId xmlns:a16="http://schemas.microsoft.com/office/drawing/2014/main" id="{EB5DAC1E-86E4-44C3-A436-E2FDF0614136}"/>
              </a:ext>
            </a:extLst>
          </p:cNvPr>
          <p:cNvSpPr txBox="1">
            <a:spLocks/>
          </p:cNvSpPr>
          <p:nvPr/>
        </p:nvSpPr>
        <p:spPr>
          <a:xfrm>
            <a:off x="1498214" y="251397"/>
            <a:ext cx="10297546" cy="949849"/>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sz="3600" b="1" dirty="0">
                <a:latin typeface="DIN Next LT Pro"/>
                <a:cs typeface="Arial"/>
              </a:rPr>
              <a:t>How many times higher is the suicide rate among male labourers compared to the national average?</a:t>
            </a:r>
            <a:br>
              <a:rPr lang="en-GB" sz="3600" b="1" dirty="0">
                <a:latin typeface="DIN Next LT Pro" panose="020B0503020203050203" pitchFamily="34" charset="0"/>
                <a:cs typeface="Arial" panose="020B0604020202020204" pitchFamily="34" charset="0"/>
              </a:rPr>
            </a:br>
            <a:endParaRPr lang="en-GB" sz="3600" b="1" dirty="0">
              <a:latin typeface="DIN Next LT Pro" panose="020B0503020203050203" pitchFamily="34" charset="0"/>
              <a:cs typeface="Arial" panose="020B0604020202020204" pitchFamily="34" charset="0"/>
            </a:endParaRPr>
          </a:p>
        </p:txBody>
      </p:sp>
      <p:sp>
        <p:nvSpPr>
          <p:cNvPr id="8" name="TextBox 7">
            <a:extLst>
              <a:ext uri="{FF2B5EF4-FFF2-40B4-BE49-F238E27FC236}">
                <a16:creationId xmlns:a16="http://schemas.microsoft.com/office/drawing/2014/main" id="{94726BE8-C6A3-4689-89C8-58AB7938AA47}"/>
              </a:ext>
            </a:extLst>
          </p:cNvPr>
          <p:cNvSpPr txBox="1"/>
          <p:nvPr/>
        </p:nvSpPr>
        <p:spPr>
          <a:xfrm>
            <a:off x="1498214" y="2007215"/>
            <a:ext cx="8069580" cy="3277820"/>
          </a:xfrm>
          <a:prstGeom prst="rect">
            <a:avLst/>
          </a:prstGeom>
          <a:noFill/>
        </p:spPr>
        <p:txBody>
          <a:bodyPr wrap="square" lIns="91440" tIns="45720" rIns="91440" bIns="45720" rtlCol="0" anchor="t">
            <a:spAutoFit/>
          </a:bodyPr>
          <a:lstStyle/>
          <a:p>
            <a:pPr marL="342900" indent="-342900">
              <a:lnSpc>
                <a:spcPct val="200000"/>
              </a:lnSpc>
              <a:buFont typeface="+mj-lt"/>
              <a:buAutoNum type="arabicPeriod"/>
            </a:pPr>
            <a:r>
              <a:rPr lang="en-GB" sz="3600" b="1" dirty="0">
                <a:solidFill>
                  <a:schemeClr val="tx2"/>
                </a:solidFill>
                <a:latin typeface="DIN Next LT Pro" panose="020B0503020203050203" pitchFamily="34" charset="0"/>
                <a:ea typeface="+mj-ea"/>
                <a:cs typeface="Arial" panose="020B0604020202020204" pitchFamily="34" charset="0"/>
              </a:rPr>
              <a:t> 2.5 times higher </a:t>
            </a:r>
          </a:p>
          <a:p>
            <a:pPr marL="342900" indent="-342900">
              <a:lnSpc>
                <a:spcPct val="200000"/>
              </a:lnSpc>
              <a:buFont typeface="+mj-lt"/>
              <a:buAutoNum type="arabicPeriod"/>
            </a:pPr>
            <a:r>
              <a:rPr lang="en-GB" sz="3600" b="1" dirty="0">
                <a:solidFill>
                  <a:srgbClr val="00B050"/>
                </a:solidFill>
                <a:latin typeface="DIN Next LT Pro"/>
                <a:cs typeface="Arial"/>
              </a:rPr>
              <a:t> 3.7 times higher </a:t>
            </a:r>
            <a:endParaRPr lang="en-GB" sz="3600" b="1" dirty="0">
              <a:solidFill>
                <a:srgbClr val="00B050"/>
              </a:solidFill>
              <a:latin typeface="DIN Next LT Pro" panose="020B0503020203050203" pitchFamily="34" charset="0"/>
              <a:ea typeface="+mj-ea"/>
              <a:cs typeface="Arial" panose="020B0604020202020204" pitchFamily="34" charset="0"/>
            </a:endParaRPr>
          </a:p>
          <a:p>
            <a:pPr marL="342900" indent="-342900">
              <a:lnSpc>
                <a:spcPct val="200000"/>
              </a:lnSpc>
              <a:buFont typeface="+mj-lt"/>
              <a:buAutoNum type="arabicPeriod"/>
            </a:pPr>
            <a:r>
              <a:rPr lang="en-GB" sz="3600" b="1" dirty="0">
                <a:solidFill>
                  <a:schemeClr val="tx2"/>
                </a:solidFill>
                <a:latin typeface="DIN Next LT Pro" panose="020B0503020203050203" pitchFamily="34" charset="0"/>
                <a:ea typeface="+mj-ea"/>
                <a:cs typeface="Arial" panose="020B0604020202020204" pitchFamily="34" charset="0"/>
              </a:rPr>
              <a:t> </a:t>
            </a:r>
            <a:r>
              <a:rPr lang="en-GB" sz="3600" b="1" dirty="0">
                <a:solidFill>
                  <a:schemeClr val="tx2"/>
                </a:solidFill>
                <a:latin typeface="DIN Next LT Pro" panose="020B0503020203050203" pitchFamily="34" charset="0"/>
                <a:cs typeface="Arial" panose="020B0604020202020204" pitchFamily="34" charset="0"/>
              </a:rPr>
              <a:t>1.2 times higher</a:t>
            </a:r>
            <a:endParaRPr lang="en-GB" sz="3600" b="1" dirty="0">
              <a:solidFill>
                <a:schemeClr val="tx2"/>
              </a:solidFill>
              <a:latin typeface="DIN Next LT Pro" panose="020B0503020203050203"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1FC4FE90-32A1-415A-9451-0EEA8A20B4DB}"/>
              </a:ext>
            </a:extLst>
          </p:cNvPr>
          <p:cNvSpPr txBox="1"/>
          <p:nvPr/>
        </p:nvSpPr>
        <p:spPr>
          <a:xfrm>
            <a:off x="8613389" y="6421937"/>
            <a:ext cx="3578611" cy="369332"/>
          </a:xfrm>
          <a:prstGeom prst="rect">
            <a:avLst/>
          </a:prstGeom>
          <a:noFill/>
        </p:spPr>
        <p:txBody>
          <a:bodyPr wrap="square" lIns="91440" tIns="45720" rIns="91440" bIns="45720" rtlCol="0" anchor="t">
            <a:spAutoFit/>
          </a:bodyPr>
          <a:lstStyle/>
          <a:p>
            <a:r>
              <a:rPr lang="en-GB" dirty="0"/>
              <a:t>(Office of National Statistics,)</a:t>
            </a:r>
          </a:p>
        </p:txBody>
      </p:sp>
    </p:spTree>
    <p:extLst>
      <p:ext uri="{BB962C8B-B14F-4D97-AF65-F5344CB8AC3E}">
        <p14:creationId xmlns:p14="http://schemas.microsoft.com/office/powerpoint/2010/main" val="2551935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D7551D-5982-47EC-BDA6-0834AE9DF2C2}"/>
              </a:ext>
            </a:extLst>
          </p:cNvPr>
          <p:cNvPicPr>
            <a:picLocks noChangeAspect="1"/>
          </p:cNvPicPr>
          <p:nvPr/>
        </p:nvPicPr>
        <p:blipFill rotWithShape="1">
          <a:blip r:embed="rId3">
            <a:extLst>
              <a:ext uri="{28A0092B-C50C-407E-A947-70E740481C1C}">
                <a14:useLocalDpi xmlns:a14="http://schemas.microsoft.com/office/drawing/2010/main" val="0"/>
              </a:ext>
            </a:extLst>
          </a:blip>
          <a:srcRect l="1256" t="8891" r="1012" b="8647"/>
          <a:stretch/>
        </p:blipFill>
        <p:spPr>
          <a:xfrm>
            <a:off x="0" y="0"/>
            <a:ext cx="12192000" cy="6858000"/>
          </a:xfrm>
          <a:prstGeom prst="rect">
            <a:avLst/>
          </a:prstGeom>
        </p:spPr>
      </p:pic>
      <p:sp>
        <p:nvSpPr>
          <p:cNvPr id="8" name="Text Placeholder 4">
            <a:extLst>
              <a:ext uri="{FF2B5EF4-FFF2-40B4-BE49-F238E27FC236}">
                <a16:creationId xmlns:a16="http://schemas.microsoft.com/office/drawing/2014/main" id="{431A0020-D7F2-4B24-9D57-077AFCF11FC1}"/>
              </a:ext>
            </a:extLst>
          </p:cNvPr>
          <p:cNvSpPr txBox="1">
            <a:spLocks/>
          </p:cNvSpPr>
          <p:nvPr/>
        </p:nvSpPr>
        <p:spPr>
          <a:xfrm>
            <a:off x="371061" y="3461189"/>
            <a:ext cx="5422757" cy="2218320"/>
          </a:xfr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b="0" i="0" u="none" strike="noStrike" kern="1200" cap="none" spc="0" normalizeH="0" baseline="0" noProof="0" dirty="0">
              <a:ln>
                <a:noFill/>
              </a:ln>
              <a:effectLst/>
              <a:uLnTx/>
              <a:uFillTx/>
              <a:latin typeface="DIN Next LT Pro" panose="020B050302020305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effectLst/>
                <a:uLnTx/>
                <a:uFillTx/>
                <a:latin typeface="DIN Next LT Pro" panose="020B0503020203050203" pitchFamily="34" charset="0"/>
              </a:rPr>
              <a:t>E. </a:t>
            </a:r>
            <a:r>
              <a:rPr kumimoji="0" lang="en-GB" b="0" i="0" u="none" strike="noStrike" kern="1200" cap="none" spc="0" normalizeH="0" baseline="0" noProof="0" dirty="0">
                <a:ln>
                  <a:noFill/>
                </a:ln>
                <a:effectLst/>
                <a:uLnTx/>
                <a:uFillTx/>
                <a:latin typeface="DIN Next LT Pro" panose="020B0503020203050203" pitchFamily="34" charset="0"/>
                <a:hlinkClick r:id="rId4"/>
              </a:rPr>
              <a:t>support@matesinmind.org</a:t>
            </a:r>
            <a:r>
              <a:rPr kumimoji="0" lang="en-GB" b="0" i="0" u="none" strike="noStrike" kern="1200" cap="none" spc="0" normalizeH="0" baseline="0" noProof="0" dirty="0">
                <a:ln>
                  <a:noFill/>
                </a:ln>
                <a:effectLst/>
                <a:uLnTx/>
                <a:uFillTx/>
                <a:latin typeface="DIN Next LT Pro" panose="020B0503020203050203"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effectLst/>
                <a:uLnTx/>
                <a:uFillTx/>
                <a:latin typeface="DIN Next LT Pro" panose="020B0503020203050203" pitchFamily="34" charset="0"/>
              </a:rPr>
              <a:t>T. </a:t>
            </a:r>
            <a:r>
              <a:rPr kumimoji="0" lang="en-GB" b="1" i="0" u="none" strike="noStrike" kern="1200" cap="none" spc="0" normalizeH="0" baseline="0" noProof="0" dirty="0">
                <a:ln>
                  <a:noFill/>
                </a:ln>
                <a:effectLst/>
                <a:uLnTx/>
                <a:uFillTx/>
                <a:latin typeface="DIN Next LT Pro" panose="020B0503020203050203" pitchFamily="34" charset="0"/>
                <a:cs typeface="Arial" panose="020B0604020202020204" pitchFamily="34" charset="0"/>
              </a:rPr>
              <a:t>020 3510 5018</a:t>
            </a:r>
            <a:endParaRPr kumimoji="0" lang="en-GB" b="0" i="0" u="none" strike="noStrike" kern="1200" cap="none" spc="0" normalizeH="0" baseline="0" noProof="0" dirty="0">
              <a:ln>
                <a:noFill/>
              </a:ln>
              <a:effectLst/>
              <a:uLnTx/>
              <a:uFillTx/>
              <a:latin typeface="DIN Next LT Pro" panose="020B0503020203050203" pitchFamily="34" charset="0"/>
            </a:endParaRPr>
          </a:p>
        </p:txBody>
      </p:sp>
      <p:sp>
        <p:nvSpPr>
          <p:cNvPr id="9" name="TextBox 8">
            <a:extLst>
              <a:ext uri="{FF2B5EF4-FFF2-40B4-BE49-F238E27FC236}">
                <a16:creationId xmlns:a16="http://schemas.microsoft.com/office/drawing/2014/main" id="{EC0907CB-2B3E-471B-B333-84325B330A7B}"/>
              </a:ext>
            </a:extLst>
          </p:cNvPr>
          <p:cNvSpPr txBox="1"/>
          <p:nvPr/>
        </p:nvSpPr>
        <p:spPr>
          <a:xfrm>
            <a:off x="371061" y="5679509"/>
            <a:ext cx="5486400" cy="954107"/>
          </a:xfrm>
          <a:prstGeom prst="rect">
            <a:avLst/>
          </a:prstGeom>
          <a:noFill/>
        </p:spPr>
        <p:txBody>
          <a:bodyPr wrap="square" rtlCol="0">
            <a:spAutoFit/>
          </a:bodyPr>
          <a:lstStyle/>
          <a:p>
            <a:pPr defTabSz="914400"/>
            <a:r>
              <a:rPr lang="en-GB" sz="2800" dirty="0">
                <a:latin typeface="DIN Next LT Pro" panose="020B0503020203050203" pitchFamily="34" charset="0"/>
              </a:rPr>
              <a:t>matesinmind.org</a:t>
            </a:r>
          </a:p>
          <a:p>
            <a:pPr defTabSz="914400"/>
            <a:endParaRPr lang="en-GB" sz="2800" dirty="0">
              <a:latin typeface="DIN Next LT Pro" panose="020B0503020203050203" pitchFamily="34" charset="0"/>
              <a:cs typeface="Arial" panose="020B0604020202020204" pitchFamily="34" charset="0"/>
            </a:endParaRPr>
          </a:p>
        </p:txBody>
      </p:sp>
      <p:sp>
        <p:nvSpPr>
          <p:cNvPr id="10" name="TextBox 9">
            <a:extLst>
              <a:ext uri="{FF2B5EF4-FFF2-40B4-BE49-F238E27FC236}">
                <a16:creationId xmlns:a16="http://schemas.microsoft.com/office/drawing/2014/main" id="{975D6F8E-73F4-4FE9-B883-FF188273C032}"/>
              </a:ext>
            </a:extLst>
          </p:cNvPr>
          <p:cNvSpPr txBox="1"/>
          <p:nvPr/>
        </p:nvSpPr>
        <p:spPr>
          <a:xfrm>
            <a:off x="371061" y="2265321"/>
            <a:ext cx="4530995" cy="1384995"/>
          </a:xfrm>
          <a:prstGeom prst="rect">
            <a:avLst/>
          </a:prstGeom>
          <a:noFill/>
        </p:spPr>
        <p:txBody>
          <a:bodyPr wrap="square" rtlCol="0">
            <a:spAutoFit/>
          </a:bodyPr>
          <a:lstStyle/>
          <a:p>
            <a:pPr defTabSz="914400"/>
            <a:r>
              <a:rPr lang="en-GB" sz="2800" b="1" dirty="0">
                <a:latin typeface="DIN Next LT Pro" panose="020B0503020203050203" pitchFamily="34" charset="0"/>
              </a:rPr>
              <a:t>Be a Mate.</a:t>
            </a:r>
          </a:p>
          <a:p>
            <a:pPr defTabSz="914400"/>
            <a:r>
              <a:rPr lang="en-GB" sz="2800" b="1" dirty="0">
                <a:latin typeface="DIN Next LT Pro" panose="020B0503020203050203" pitchFamily="34" charset="0"/>
              </a:rPr>
              <a:t>Be the Change.</a:t>
            </a:r>
          </a:p>
          <a:p>
            <a:pPr defTabSz="914400"/>
            <a:endParaRPr lang="en-GB" sz="2800" b="1" dirty="0">
              <a:latin typeface="DIN Next LT Pro" panose="020B0503020203050203" pitchFamily="34" charset="0"/>
            </a:endParaRPr>
          </a:p>
        </p:txBody>
      </p:sp>
      <p:pic>
        <p:nvPicPr>
          <p:cNvPr id="13" name="Picture 12">
            <a:extLst>
              <a:ext uri="{FF2B5EF4-FFF2-40B4-BE49-F238E27FC236}">
                <a16:creationId xmlns:a16="http://schemas.microsoft.com/office/drawing/2014/main" id="{18EA1454-9041-43D5-8E34-0729EA6E3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783" y="139089"/>
            <a:ext cx="2003612" cy="1987143"/>
          </a:xfrm>
          <a:prstGeom prst="rect">
            <a:avLst/>
          </a:prstGeom>
        </p:spPr>
      </p:pic>
    </p:spTree>
    <p:extLst>
      <p:ext uri="{BB962C8B-B14F-4D97-AF65-F5344CB8AC3E}">
        <p14:creationId xmlns:p14="http://schemas.microsoft.com/office/powerpoint/2010/main" val="348578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8806-E1A8-4A8B-983D-33F27FBBDEBE}"/>
              </a:ext>
            </a:extLst>
          </p:cNvPr>
          <p:cNvSpPr>
            <a:spLocks noGrp="1"/>
          </p:cNvSpPr>
          <p:nvPr>
            <p:ph type="title"/>
          </p:nvPr>
        </p:nvSpPr>
        <p:spPr>
          <a:xfrm>
            <a:off x="1498214" y="251397"/>
            <a:ext cx="9828916" cy="949849"/>
          </a:xfrm>
        </p:spPr>
        <p:txBody>
          <a:bodyPr>
            <a:noAutofit/>
          </a:bodyPr>
          <a:lstStyle/>
          <a:p>
            <a:r>
              <a:rPr lang="en-GB" sz="3600" b="1" dirty="0">
                <a:latin typeface="DIN Next LT Pro"/>
                <a:cs typeface="Arial"/>
              </a:rPr>
              <a:t>True or False, mental health accounted for more lost working time than confirmed COVID cases.</a:t>
            </a:r>
            <a:br>
              <a:rPr lang="en-GB" sz="3600" b="1" dirty="0">
                <a:latin typeface="DIN Next LT Pro" panose="020B0503020203050203" pitchFamily="34" charset="0"/>
                <a:cs typeface="Arial" panose="020B0604020202020204" pitchFamily="34" charset="0"/>
              </a:rPr>
            </a:br>
            <a:endParaRPr lang="en-GB" sz="3600" b="1">
              <a:latin typeface="DIN Next LT Pro" panose="020B0503020203050203" pitchFamily="34" charset="0"/>
              <a:cs typeface="Arial" panose="020B0604020202020204" pitchFamily="34" charset="0"/>
            </a:endParaRPr>
          </a:p>
        </p:txBody>
      </p:sp>
      <p:pic>
        <p:nvPicPr>
          <p:cNvPr id="13" name="Picture 12">
            <a:extLst>
              <a:ext uri="{FF2B5EF4-FFF2-40B4-BE49-F238E27FC236}">
                <a16:creationId xmlns:a16="http://schemas.microsoft.com/office/drawing/2014/main" id="{C5DDE6C2-CBAD-4BAF-9586-D63C35FD1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03"/>
            <a:ext cx="1498215" cy="1485900"/>
          </a:xfrm>
          <a:prstGeom prst="rect">
            <a:avLst/>
          </a:prstGeom>
        </p:spPr>
      </p:pic>
      <p:sp>
        <p:nvSpPr>
          <p:cNvPr id="4" name="TextBox 3">
            <a:extLst>
              <a:ext uri="{FF2B5EF4-FFF2-40B4-BE49-F238E27FC236}">
                <a16:creationId xmlns:a16="http://schemas.microsoft.com/office/drawing/2014/main" id="{74D9084C-F130-4065-BA47-BB1BFBF81CD6}"/>
              </a:ext>
            </a:extLst>
          </p:cNvPr>
          <p:cNvSpPr txBox="1"/>
          <p:nvPr/>
        </p:nvSpPr>
        <p:spPr>
          <a:xfrm>
            <a:off x="1498214" y="1984355"/>
            <a:ext cx="8069580" cy="2153218"/>
          </a:xfrm>
          <a:prstGeom prst="rect">
            <a:avLst/>
          </a:prstGeom>
          <a:noFill/>
        </p:spPr>
        <p:txBody>
          <a:bodyPr wrap="square" lIns="91440" tIns="45720" rIns="91440" bIns="45720" rtlCol="0" anchor="t">
            <a:spAutoFit/>
          </a:bodyPr>
          <a:lstStyle/>
          <a:p>
            <a:pPr marL="342900" indent="-342900">
              <a:lnSpc>
                <a:spcPct val="200000"/>
              </a:lnSpc>
              <a:buAutoNum type="arabicPeriod"/>
            </a:pPr>
            <a:r>
              <a:rPr lang="en-GB" sz="3600" b="1" dirty="0">
                <a:solidFill>
                  <a:schemeClr val="tx2"/>
                </a:solidFill>
                <a:latin typeface="DIN Next LT Pro"/>
                <a:ea typeface="+mj-ea"/>
                <a:cs typeface="Arial"/>
              </a:rPr>
              <a:t>True</a:t>
            </a:r>
            <a:endParaRPr lang="en-GB" sz="3600" b="1" dirty="0">
              <a:solidFill>
                <a:schemeClr val="tx2"/>
              </a:solidFill>
              <a:latin typeface="DIN Next LT Pro" panose="020B0503020203050203" pitchFamily="34" charset="0"/>
              <a:ea typeface="+mj-ea"/>
              <a:cs typeface="Arial" panose="020B0604020202020204" pitchFamily="34" charset="0"/>
            </a:endParaRPr>
          </a:p>
          <a:p>
            <a:pPr marL="342900" indent="-342900">
              <a:lnSpc>
                <a:spcPct val="200000"/>
              </a:lnSpc>
              <a:buAutoNum type="arabicPeriod"/>
            </a:pPr>
            <a:r>
              <a:rPr lang="en-GB" sz="3600" b="1" dirty="0">
                <a:solidFill>
                  <a:schemeClr val="tx2"/>
                </a:solidFill>
                <a:latin typeface="DIN Next LT Pro"/>
                <a:ea typeface="+mj-ea"/>
                <a:cs typeface="Arial"/>
              </a:rPr>
              <a:t>False </a:t>
            </a:r>
            <a:endParaRPr lang="en-GB" sz="3600" b="1" dirty="0">
              <a:solidFill>
                <a:schemeClr val="tx2"/>
              </a:solidFill>
              <a:latin typeface="DIN Next LT Pro" panose="020B0503020203050203"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0027F6AA-BB45-4955-860E-FB17E53AB013}"/>
              </a:ext>
            </a:extLst>
          </p:cNvPr>
          <p:cNvSpPr txBox="1"/>
          <p:nvPr/>
        </p:nvSpPr>
        <p:spPr>
          <a:xfrm>
            <a:off x="8061495" y="6421937"/>
            <a:ext cx="5170170" cy="369332"/>
          </a:xfrm>
          <a:prstGeom prst="rect">
            <a:avLst/>
          </a:prstGeom>
          <a:noFill/>
        </p:spPr>
        <p:txBody>
          <a:bodyPr wrap="square" lIns="91440" tIns="45720" rIns="91440" bIns="45720" rtlCol="0" anchor="t">
            <a:spAutoFit/>
          </a:bodyPr>
          <a:lstStyle/>
          <a:p>
            <a:r>
              <a:rPr lang="en-GB" i="1" dirty="0">
                <a:ea typeface="+mn-lt"/>
                <a:cs typeface="+mn-lt"/>
              </a:rPr>
              <a:t>UK PLC 2021 Workforce Health Report </a:t>
            </a:r>
            <a:endParaRPr lang="en-US" dirty="0"/>
          </a:p>
        </p:txBody>
      </p:sp>
    </p:spTree>
    <p:extLst>
      <p:ext uri="{BB962C8B-B14F-4D97-AF65-F5344CB8AC3E}">
        <p14:creationId xmlns:p14="http://schemas.microsoft.com/office/powerpoint/2010/main" val="413710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8806-E1A8-4A8B-983D-33F27FBBDEBE}"/>
              </a:ext>
            </a:extLst>
          </p:cNvPr>
          <p:cNvSpPr>
            <a:spLocks noGrp="1"/>
          </p:cNvSpPr>
          <p:nvPr>
            <p:ph type="title"/>
          </p:nvPr>
        </p:nvSpPr>
        <p:spPr>
          <a:xfrm>
            <a:off x="1498214" y="251397"/>
            <a:ext cx="9828916" cy="949849"/>
          </a:xfrm>
        </p:spPr>
        <p:txBody>
          <a:bodyPr>
            <a:noAutofit/>
          </a:bodyPr>
          <a:lstStyle/>
          <a:p>
            <a:r>
              <a:rPr lang="en-GB" sz="3600" b="1" dirty="0">
                <a:latin typeface="DIN Next LT Pro"/>
                <a:cs typeface="Arial"/>
              </a:rPr>
              <a:t>True or False, mental health accounted for more lost working time than confirmed COVID cases.</a:t>
            </a:r>
            <a:br>
              <a:rPr lang="en-GB" sz="3600" b="1" dirty="0">
                <a:latin typeface="DIN Next LT Pro" panose="020B0503020203050203" pitchFamily="34" charset="0"/>
                <a:cs typeface="Arial" panose="020B0604020202020204" pitchFamily="34" charset="0"/>
              </a:rPr>
            </a:br>
            <a:endParaRPr lang="en-GB" sz="3600" b="1">
              <a:latin typeface="DIN Next LT Pro" panose="020B0503020203050203" pitchFamily="34" charset="0"/>
              <a:cs typeface="Arial" panose="020B0604020202020204" pitchFamily="34" charset="0"/>
            </a:endParaRPr>
          </a:p>
        </p:txBody>
      </p:sp>
      <p:pic>
        <p:nvPicPr>
          <p:cNvPr id="13" name="Picture 12">
            <a:extLst>
              <a:ext uri="{FF2B5EF4-FFF2-40B4-BE49-F238E27FC236}">
                <a16:creationId xmlns:a16="http://schemas.microsoft.com/office/drawing/2014/main" id="{C5DDE6C2-CBAD-4BAF-9586-D63C35FD1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03"/>
            <a:ext cx="1498215" cy="1485900"/>
          </a:xfrm>
          <a:prstGeom prst="rect">
            <a:avLst/>
          </a:prstGeom>
        </p:spPr>
      </p:pic>
      <p:sp>
        <p:nvSpPr>
          <p:cNvPr id="4" name="TextBox 3">
            <a:extLst>
              <a:ext uri="{FF2B5EF4-FFF2-40B4-BE49-F238E27FC236}">
                <a16:creationId xmlns:a16="http://schemas.microsoft.com/office/drawing/2014/main" id="{74D9084C-F130-4065-BA47-BB1BFBF81CD6}"/>
              </a:ext>
            </a:extLst>
          </p:cNvPr>
          <p:cNvSpPr txBox="1"/>
          <p:nvPr/>
        </p:nvSpPr>
        <p:spPr>
          <a:xfrm>
            <a:off x="1498214" y="1984355"/>
            <a:ext cx="8069580" cy="2153218"/>
          </a:xfrm>
          <a:prstGeom prst="rect">
            <a:avLst/>
          </a:prstGeom>
          <a:noFill/>
        </p:spPr>
        <p:txBody>
          <a:bodyPr wrap="square" lIns="91440" tIns="45720" rIns="91440" bIns="45720" rtlCol="0" anchor="t">
            <a:spAutoFit/>
          </a:bodyPr>
          <a:lstStyle/>
          <a:p>
            <a:pPr marL="342900" indent="-342900">
              <a:lnSpc>
                <a:spcPct val="200000"/>
              </a:lnSpc>
              <a:buAutoNum type="arabicPeriod"/>
            </a:pPr>
            <a:r>
              <a:rPr lang="en-GB" sz="3600" b="1" dirty="0">
                <a:solidFill>
                  <a:srgbClr val="00B050"/>
                </a:solidFill>
                <a:latin typeface="DIN Next LT Pro"/>
                <a:ea typeface="+mj-ea"/>
                <a:cs typeface="Arial"/>
              </a:rPr>
              <a:t>True</a:t>
            </a:r>
            <a:endParaRPr lang="en-GB" sz="3600" b="1" dirty="0">
              <a:solidFill>
                <a:srgbClr val="00B050"/>
              </a:solidFill>
              <a:latin typeface="DIN Next LT Pro" panose="020B0503020203050203" pitchFamily="34" charset="0"/>
              <a:ea typeface="+mj-ea"/>
              <a:cs typeface="Arial" panose="020B0604020202020204" pitchFamily="34" charset="0"/>
            </a:endParaRPr>
          </a:p>
          <a:p>
            <a:pPr marL="342900" indent="-342900">
              <a:lnSpc>
                <a:spcPct val="200000"/>
              </a:lnSpc>
              <a:buAutoNum type="arabicPeriod"/>
            </a:pPr>
            <a:r>
              <a:rPr lang="en-GB" sz="3600" b="1" dirty="0">
                <a:solidFill>
                  <a:schemeClr val="tx2"/>
                </a:solidFill>
                <a:latin typeface="DIN Next LT Pro"/>
                <a:ea typeface="+mj-ea"/>
                <a:cs typeface="Arial"/>
              </a:rPr>
              <a:t>False </a:t>
            </a:r>
            <a:endParaRPr lang="en-GB" sz="3600" b="1" dirty="0">
              <a:solidFill>
                <a:schemeClr val="tx2"/>
              </a:solidFill>
              <a:latin typeface="DIN Next LT Pro" panose="020B0503020203050203"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BF8943B6-5434-16BD-B85A-178491F6F458}"/>
              </a:ext>
            </a:extLst>
          </p:cNvPr>
          <p:cNvSpPr txBox="1"/>
          <p:nvPr/>
        </p:nvSpPr>
        <p:spPr>
          <a:xfrm>
            <a:off x="5537200" y="2550160"/>
            <a:ext cx="597408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harpGroteskBook19"/>
              </a:rPr>
              <a:t>Mental health issues were the primary reason for time off work during 2021. GoodShape's </a:t>
            </a:r>
            <a:r>
              <a:rPr lang="en-US" i="1">
                <a:latin typeface="SharpGroteskBook19"/>
              </a:rPr>
              <a:t>UK PLC 2021 Workforce Health Report </a:t>
            </a:r>
            <a:r>
              <a:rPr lang="en-US">
                <a:latin typeface="SharpGroteskBook19"/>
              </a:rPr>
              <a:t>reveals that in 2021, poor mental health accounted for 19 per cent of all lost working time across the country, followed by confirmed cases of COVID which represented 16 per cent.</a:t>
            </a:r>
            <a:endParaRPr lang="en-US"/>
          </a:p>
        </p:txBody>
      </p:sp>
      <p:sp>
        <p:nvSpPr>
          <p:cNvPr id="7" name="TextBox 6">
            <a:extLst>
              <a:ext uri="{FF2B5EF4-FFF2-40B4-BE49-F238E27FC236}">
                <a16:creationId xmlns:a16="http://schemas.microsoft.com/office/drawing/2014/main" id="{E3D9FC20-78B5-4DBF-93A6-3598B45FD8DF}"/>
              </a:ext>
            </a:extLst>
          </p:cNvPr>
          <p:cNvSpPr txBox="1"/>
          <p:nvPr/>
        </p:nvSpPr>
        <p:spPr>
          <a:xfrm>
            <a:off x="8061495" y="6421937"/>
            <a:ext cx="5170170" cy="369332"/>
          </a:xfrm>
          <a:prstGeom prst="rect">
            <a:avLst/>
          </a:prstGeom>
          <a:noFill/>
        </p:spPr>
        <p:txBody>
          <a:bodyPr wrap="square" lIns="91440" tIns="45720" rIns="91440" bIns="45720" rtlCol="0" anchor="t">
            <a:spAutoFit/>
          </a:bodyPr>
          <a:lstStyle/>
          <a:p>
            <a:r>
              <a:rPr lang="en-GB" i="1" dirty="0">
                <a:ea typeface="+mn-lt"/>
                <a:cs typeface="+mn-lt"/>
              </a:rPr>
              <a:t>UK PLC 2021 Workforce Health Report </a:t>
            </a:r>
            <a:endParaRPr lang="en-US" dirty="0"/>
          </a:p>
        </p:txBody>
      </p:sp>
    </p:spTree>
    <p:extLst>
      <p:ext uri="{BB962C8B-B14F-4D97-AF65-F5344CB8AC3E}">
        <p14:creationId xmlns:p14="http://schemas.microsoft.com/office/powerpoint/2010/main" val="351604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A38817A-E245-4424-9725-CAC4773DD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03"/>
            <a:ext cx="1498215" cy="1485900"/>
          </a:xfrm>
          <a:prstGeom prst="rect">
            <a:avLst/>
          </a:prstGeom>
        </p:spPr>
      </p:pic>
      <p:sp>
        <p:nvSpPr>
          <p:cNvPr id="20" name="Title 1">
            <a:extLst>
              <a:ext uri="{FF2B5EF4-FFF2-40B4-BE49-F238E27FC236}">
                <a16:creationId xmlns:a16="http://schemas.microsoft.com/office/drawing/2014/main" id="{686DFD72-BC7B-4E3A-9BFB-1E288C73FBDE}"/>
              </a:ext>
            </a:extLst>
          </p:cNvPr>
          <p:cNvSpPr txBox="1">
            <a:spLocks/>
          </p:cNvSpPr>
          <p:nvPr/>
        </p:nvSpPr>
        <p:spPr>
          <a:xfrm>
            <a:off x="1498214" y="251397"/>
            <a:ext cx="9520305" cy="949849"/>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sz="3600" b="1" dirty="0">
                <a:latin typeface="DIN Next LT Pro"/>
                <a:cs typeface="Arial"/>
              </a:rPr>
              <a:t>In 2021, how much did mental health problems cost to the UK economy</a:t>
            </a:r>
          </a:p>
        </p:txBody>
      </p:sp>
      <p:sp>
        <p:nvSpPr>
          <p:cNvPr id="21" name="TextBox 20">
            <a:extLst>
              <a:ext uri="{FF2B5EF4-FFF2-40B4-BE49-F238E27FC236}">
                <a16:creationId xmlns:a16="http://schemas.microsoft.com/office/drawing/2014/main" id="{2CB54A22-665A-43C9-9E7A-33A9BB8A8481}"/>
              </a:ext>
            </a:extLst>
          </p:cNvPr>
          <p:cNvSpPr txBox="1"/>
          <p:nvPr/>
        </p:nvSpPr>
        <p:spPr>
          <a:xfrm>
            <a:off x="1498214" y="1984355"/>
            <a:ext cx="8069580" cy="3277820"/>
          </a:xfrm>
          <a:prstGeom prst="rect">
            <a:avLst/>
          </a:prstGeom>
          <a:noFill/>
        </p:spPr>
        <p:txBody>
          <a:bodyPr wrap="square" lIns="91440" tIns="45720" rIns="91440" bIns="45720" rtlCol="0" anchor="t">
            <a:spAutoFit/>
          </a:bodyPr>
          <a:lstStyle/>
          <a:p>
            <a:pPr marL="342900" indent="-342900">
              <a:lnSpc>
                <a:spcPct val="200000"/>
              </a:lnSpc>
              <a:buFont typeface="+mj-lt"/>
              <a:buAutoNum type="arabicPeriod"/>
            </a:pPr>
            <a:r>
              <a:rPr lang="en-GB" sz="3600" b="1" dirty="0">
                <a:solidFill>
                  <a:schemeClr val="tx2"/>
                </a:solidFill>
                <a:latin typeface="DIN Next LT Pro"/>
                <a:ea typeface="+mj-ea"/>
                <a:cs typeface="Arial"/>
              </a:rPr>
              <a:t> £20 Billion</a:t>
            </a:r>
            <a:endParaRPr lang="en-GB" sz="3600" b="1" dirty="0">
              <a:solidFill>
                <a:schemeClr val="tx2"/>
              </a:solidFill>
              <a:latin typeface="DIN Next LT Pro" panose="020B0503020203050203" pitchFamily="34" charset="0"/>
              <a:ea typeface="+mj-ea"/>
              <a:cs typeface="Arial" panose="020B0604020202020204" pitchFamily="34" charset="0"/>
            </a:endParaRPr>
          </a:p>
          <a:p>
            <a:pPr marL="342900" indent="-342900">
              <a:lnSpc>
                <a:spcPct val="200000"/>
              </a:lnSpc>
              <a:buFont typeface="+mj-lt"/>
              <a:buAutoNum type="arabicPeriod"/>
            </a:pPr>
            <a:r>
              <a:rPr lang="en-GB" sz="3600" b="1" dirty="0">
                <a:solidFill>
                  <a:schemeClr val="tx2"/>
                </a:solidFill>
                <a:latin typeface="DIN Next LT Pro"/>
                <a:ea typeface="+mj-ea"/>
                <a:cs typeface="Arial"/>
              </a:rPr>
              <a:t> £25 Billion</a:t>
            </a:r>
            <a:endParaRPr lang="en-GB" sz="3600" b="1" dirty="0">
              <a:solidFill>
                <a:schemeClr val="tx2"/>
              </a:solidFill>
              <a:latin typeface="DIN Next LT Pro" panose="020B0503020203050203" pitchFamily="34" charset="0"/>
              <a:ea typeface="+mj-ea"/>
              <a:cs typeface="Arial" panose="020B0604020202020204" pitchFamily="34" charset="0"/>
            </a:endParaRPr>
          </a:p>
          <a:p>
            <a:pPr marL="342900" indent="-342900">
              <a:lnSpc>
                <a:spcPct val="200000"/>
              </a:lnSpc>
              <a:buFont typeface="+mj-lt"/>
              <a:buAutoNum type="arabicPeriod"/>
            </a:pPr>
            <a:r>
              <a:rPr lang="en-GB" sz="3600" b="1" dirty="0">
                <a:solidFill>
                  <a:schemeClr val="tx2"/>
                </a:solidFill>
                <a:latin typeface="DIN Next LT Pro"/>
                <a:ea typeface="+mj-ea"/>
                <a:cs typeface="Arial"/>
              </a:rPr>
              <a:t> £118 Billion</a:t>
            </a:r>
            <a:endParaRPr lang="en-GB" sz="3600" b="1" dirty="0">
              <a:solidFill>
                <a:schemeClr val="tx2"/>
              </a:solidFill>
              <a:latin typeface="DIN Next LT Pro" panose="020B0503020203050203" pitchFamily="34" charset="0"/>
              <a:ea typeface="+mj-ea"/>
              <a:cs typeface="Arial" panose="020B0604020202020204" pitchFamily="34" charset="0"/>
            </a:endParaRPr>
          </a:p>
        </p:txBody>
      </p:sp>
      <p:sp>
        <p:nvSpPr>
          <p:cNvPr id="22" name="TextBox 21">
            <a:extLst>
              <a:ext uri="{FF2B5EF4-FFF2-40B4-BE49-F238E27FC236}">
                <a16:creationId xmlns:a16="http://schemas.microsoft.com/office/drawing/2014/main" id="{52C47F0E-564F-4B53-B43A-A888CA869584}"/>
              </a:ext>
            </a:extLst>
          </p:cNvPr>
          <p:cNvSpPr txBox="1"/>
          <p:nvPr/>
        </p:nvSpPr>
        <p:spPr>
          <a:xfrm>
            <a:off x="8679180" y="6421937"/>
            <a:ext cx="3512820" cy="369332"/>
          </a:xfrm>
          <a:prstGeom prst="rect">
            <a:avLst/>
          </a:prstGeom>
          <a:noFill/>
        </p:spPr>
        <p:txBody>
          <a:bodyPr wrap="square" lIns="91440" tIns="45720" rIns="91440" bIns="45720" rtlCol="0" anchor="t">
            <a:spAutoFit/>
          </a:bodyPr>
          <a:lstStyle/>
          <a:p>
            <a:r>
              <a:rPr lang="en-GB" dirty="0"/>
              <a:t>(Centre for mental health, 2021)</a:t>
            </a:r>
          </a:p>
        </p:txBody>
      </p:sp>
    </p:spTree>
    <p:extLst>
      <p:ext uri="{BB962C8B-B14F-4D97-AF65-F5344CB8AC3E}">
        <p14:creationId xmlns:p14="http://schemas.microsoft.com/office/powerpoint/2010/main" val="244623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A38817A-E245-4424-9725-CAC4773DD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03"/>
            <a:ext cx="1498215" cy="1485900"/>
          </a:xfrm>
          <a:prstGeom prst="rect">
            <a:avLst/>
          </a:prstGeom>
        </p:spPr>
      </p:pic>
      <p:sp>
        <p:nvSpPr>
          <p:cNvPr id="20" name="Title 1">
            <a:extLst>
              <a:ext uri="{FF2B5EF4-FFF2-40B4-BE49-F238E27FC236}">
                <a16:creationId xmlns:a16="http://schemas.microsoft.com/office/drawing/2014/main" id="{686DFD72-BC7B-4E3A-9BFB-1E288C73FBDE}"/>
              </a:ext>
            </a:extLst>
          </p:cNvPr>
          <p:cNvSpPr txBox="1">
            <a:spLocks/>
          </p:cNvSpPr>
          <p:nvPr/>
        </p:nvSpPr>
        <p:spPr>
          <a:xfrm>
            <a:off x="1498214" y="251397"/>
            <a:ext cx="9520305" cy="949849"/>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sz="3600" b="1" dirty="0">
                <a:latin typeface="DIN Next LT Pro"/>
                <a:cs typeface="Arial"/>
              </a:rPr>
              <a:t>In 2021, how much did mental health problems cost to the UK economy</a:t>
            </a:r>
          </a:p>
        </p:txBody>
      </p:sp>
      <p:sp>
        <p:nvSpPr>
          <p:cNvPr id="21" name="TextBox 20">
            <a:extLst>
              <a:ext uri="{FF2B5EF4-FFF2-40B4-BE49-F238E27FC236}">
                <a16:creationId xmlns:a16="http://schemas.microsoft.com/office/drawing/2014/main" id="{2CB54A22-665A-43C9-9E7A-33A9BB8A8481}"/>
              </a:ext>
            </a:extLst>
          </p:cNvPr>
          <p:cNvSpPr txBox="1"/>
          <p:nvPr/>
        </p:nvSpPr>
        <p:spPr>
          <a:xfrm>
            <a:off x="1498214" y="1984355"/>
            <a:ext cx="8069580" cy="3277820"/>
          </a:xfrm>
          <a:prstGeom prst="rect">
            <a:avLst/>
          </a:prstGeom>
          <a:noFill/>
        </p:spPr>
        <p:txBody>
          <a:bodyPr wrap="square" lIns="91440" tIns="45720" rIns="91440" bIns="45720" rtlCol="0" anchor="t">
            <a:spAutoFit/>
          </a:bodyPr>
          <a:lstStyle/>
          <a:p>
            <a:pPr marL="342900" indent="-342900">
              <a:lnSpc>
                <a:spcPct val="200000"/>
              </a:lnSpc>
              <a:buFont typeface="+mj-lt"/>
              <a:buAutoNum type="arabicPeriod"/>
            </a:pPr>
            <a:r>
              <a:rPr lang="en-GB" sz="3600" b="1" dirty="0">
                <a:solidFill>
                  <a:schemeClr val="tx2"/>
                </a:solidFill>
                <a:latin typeface="DIN Next LT Pro"/>
                <a:ea typeface="+mj-ea"/>
                <a:cs typeface="Arial"/>
              </a:rPr>
              <a:t> £20 Billion</a:t>
            </a:r>
            <a:endParaRPr lang="en-GB" sz="3600" b="1" dirty="0">
              <a:solidFill>
                <a:schemeClr val="tx2"/>
              </a:solidFill>
              <a:latin typeface="DIN Next LT Pro" panose="020B0503020203050203" pitchFamily="34" charset="0"/>
              <a:ea typeface="+mj-ea"/>
              <a:cs typeface="Arial" panose="020B0604020202020204" pitchFamily="34" charset="0"/>
            </a:endParaRPr>
          </a:p>
          <a:p>
            <a:pPr marL="342900" indent="-342900">
              <a:lnSpc>
                <a:spcPct val="200000"/>
              </a:lnSpc>
              <a:buFont typeface="+mj-lt"/>
              <a:buAutoNum type="arabicPeriod"/>
            </a:pPr>
            <a:r>
              <a:rPr lang="en-GB" sz="3600" b="1" dirty="0">
                <a:solidFill>
                  <a:schemeClr val="tx2"/>
                </a:solidFill>
                <a:latin typeface="DIN Next LT Pro"/>
                <a:ea typeface="+mj-ea"/>
                <a:cs typeface="Arial"/>
              </a:rPr>
              <a:t> £25 Billion</a:t>
            </a:r>
            <a:endParaRPr lang="en-GB" sz="3600" b="1" dirty="0">
              <a:solidFill>
                <a:schemeClr val="tx2"/>
              </a:solidFill>
              <a:latin typeface="DIN Next LT Pro" panose="020B0503020203050203" pitchFamily="34" charset="0"/>
              <a:ea typeface="+mj-ea"/>
              <a:cs typeface="Arial" panose="020B0604020202020204" pitchFamily="34" charset="0"/>
            </a:endParaRPr>
          </a:p>
          <a:p>
            <a:pPr marL="342900" indent="-342900">
              <a:lnSpc>
                <a:spcPct val="200000"/>
              </a:lnSpc>
              <a:buFont typeface="+mj-lt"/>
              <a:buAutoNum type="arabicPeriod"/>
            </a:pPr>
            <a:r>
              <a:rPr lang="en-GB" sz="3600" b="1" dirty="0">
                <a:solidFill>
                  <a:srgbClr val="00B050"/>
                </a:solidFill>
                <a:latin typeface="DIN Next LT Pro"/>
                <a:ea typeface="+mj-ea"/>
                <a:cs typeface="Arial"/>
              </a:rPr>
              <a:t> £118 Billion</a:t>
            </a:r>
            <a:endParaRPr lang="en-GB" sz="3600" b="1" dirty="0">
              <a:solidFill>
                <a:srgbClr val="00B050"/>
              </a:solidFill>
              <a:latin typeface="DIN Next LT Pro" panose="020B0503020203050203" pitchFamily="34" charset="0"/>
              <a:ea typeface="+mj-ea"/>
              <a:cs typeface="Arial" panose="020B0604020202020204" pitchFamily="34" charset="0"/>
            </a:endParaRPr>
          </a:p>
        </p:txBody>
      </p:sp>
      <p:sp>
        <p:nvSpPr>
          <p:cNvPr id="22" name="TextBox 21">
            <a:extLst>
              <a:ext uri="{FF2B5EF4-FFF2-40B4-BE49-F238E27FC236}">
                <a16:creationId xmlns:a16="http://schemas.microsoft.com/office/drawing/2014/main" id="{52C47F0E-564F-4B53-B43A-A888CA869584}"/>
              </a:ext>
            </a:extLst>
          </p:cNvPr>
          <p:cNvSpPr txBox="1"/>
          <p:nvPr/>
        </p:nvSpPr>
        <p:spPr>
          <a:xfrm>
            <a:off x="8679180" y="6421937"/>
            <a:ext cx="3512820" cy="369332"/>
          </a:xfrm>
          <a:prstGeom prst="rect">
            <a:avLst/>
          </a:prstGeom>
          <a:noFill/>
        </p:spPr>
        <p:txBody>
          <a:bodyPr wrap="square" lIns="91440" tIns="45720" rIns="91440" bIns="45720" rtlCol="0" anchor="t">
            <a:spAutoFit/>
          </a:bodyPr>
          <a:lstStyle/>
          <a:p>
            <a:r>
              <a:rPr lang="en-GB" dirty="0"/>
              <a:t>(Centre for mental health, 2021)</a:t>
            </a:r>
          </a:p>
        </p:txBody>
      </p:sp>
      <p:sp>
        <p:nvSpPr>
          <p:cNvPr id="2" name="TextBox 1">
            <a:extLst>
              <a:ext uri="{FF2B5EF4-FFF2-40B4-BE49-F238E27FC236}">
                <a16:creationId xmlns:a16="http://schemas.microsoft.com/office/drawing/2014/main" id="{B5F91714-B624-B66A-28E7-28F8D0E4D01D}"/>
              </a:ext>
            </a:extLst>
          </p:cNvPr>
          <p:cNvSpPr txBox="1"/>
          <p:nvPr/>
        </p:nvSpPr>
        <p:spPr>
          <a:xfrm>
            <a:off x="5811520" y="2336800"/>
            <a:ext cx="556768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343A40"/>
                </a:solidFill>
                <a:latin typeface="Open Sans"/>
                <a:ea typeface="Open Sans"/>
                <a:cs typeface="Open Sans"/>
              </a:rPr>
              <a:t>Mental health at work: The business costs ten years on</a:t>
            </a:r>
            <a:r>
              <a:rPr lang="en-US">
                <a:solidFill>
                  <a:srgbClr val="343A40"/>
                </a:solidFill>
                <a:latin typeface="Open Sans"/>
                <a:ea typeface="Open Sans"/>
                <a:cs typeface="Open Sans"/>
              </a:rPr>
              <a:t> finds that by far the largest part of the business cost is in the form of reduced productivity among people who are at work but unwell: or ‘presenteeism’. This costs businesses twice as much as sickness absence relating to poor mental health. The remainder of the cost relates to turnover – people leaving their jobs as a result of poor mental health.</a:t>
            </a:r>
            <a:endParaRPr lang="en-US"/>
          </a:p>
        </p:txBody>
      </p:sp>
    </p:spTree>
    <p:extLst>
      <p:ext uri="{BB962C8B-B14F-4D97-AF65-F5344CB8AC3E}">
        <p14:creationId xmlns:p14="http://schemas.microsoft.com/office/powerpoint/2010/main" val="302845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2A2D11-E5A4-4AF3-8952-2A1AF251E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03"/>
            <a:ext cx="1498215" cy="1485900"/>
          </a:xfrm>
          <a:prstGeom prst="rect">
            <a:avLst/>
          </a:prstGeom>
        </p:spPr>
      </p:pic>
      <p:sp>
        <p:nvSpPr>
          <p:cNvPr id="11" name="Title 1">
            <a:extLst>
              <a:ext uri="{FF2B5EF4-FFF2-40B4-BE49-F238E27FC236}">
                <a16:creationId xmlns:a16="http://schemas.microsoft.com/office/drawing/2014/main" id="{1C50D7A6-1100-4CAA-B345-AC1408D9435C}"/>
              </a:ext>
            </a:extLst>
          </p:cNvPr>
          <p:cNvSpPr txBox="1">
            <a:spLocks/>
          </p:cNvSpPr>
          <p:nvPr/>
        </p:nvSpPr>
        <p:spPr>
          <a:xfrm>
            <a:off x="1498214" y="251397"/>
            <a:ext cx="10514716" cy="949849"/>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sz="3600" b="1" dirty="0">
                <a:latin typeface="DIN Next LT Pro"/>
                <a:cs typeface="Arial"/>
              </a:rPr>
              <a:t>In 2021, how many UK workers suffered from work-related stress, depression or anxiety?</a:t>
            </a:r>
          </a:p>
        </p:txBody>
      </p:sp>
      <p:sp>
        <p:nvSpPr>
          <p:cNvPr id="12" name="TextBox 11">
            <a:extLst>
              <a:ext uri="{FF2B5EF4-FFF2-40B4-BE49-F238E27FC236}">
                <a16:creationId xmlns:a16="http://schemas.microsoft.com/office/drawing/2014/main" id="{CA1E0012-485F-4A1D-A7E5-A179EAB3BD54}"/>
              </a:ext>
            </a:extLst>
          </p:cNvPr>
          <p:cNvSpPr txBox="1"/>
          <p:nvPr/>
        </p:nvSpPr>
        <p:spPr>
          <a:xfrm>
            <a:off x="1498214" y="1995785"/>
            <a:ext cx="8069580" cy="3277820"/>
          </a:xfrm>
          <a:prstGeom prst="rect">
            <a:avLst/>
          </a:prstGeom>
          <a:noFill/>
        </p:spPr>
        <p:txBody>
          <a:bodyPr wrap="square" lIns="91440" tIns="45720" rIns="91440" bIns="45720" rtlCol="0" anchor="t">
            <a:spAutoFit/>
          </a:bodyPr>
          <a:lstStyle/>
          <a:p>
            <a:pPr marL="342900" indent="-342900">
              <a:lnSpc>
                <a:spcPct val="200000"/>
              </a:lnSpc>
              <a:buAutoNum type="arabicPeriod"/>
            </a:pPr>
            <a:r>
              <a:rPr lang="en-GB" sz="3600" b="1" dirty="0">
                <a:solidFill>
                  <a:schemeClr val="tx2"/>
                </a:solidFill>
                <a:latin typeface="DIN Next LT Pro"/>
                <a:ea typeface="+mj-ea"/>
                <a:cs typeface="Arial"/>
              </a:rPr>
              <a:t> 811,000</a:t>
            </a:r>
          </a:p>
          <a:p>
            <a:pPr marL="342900" indent="-342900">
              <a:lnSpc>
                <a:spcPct val="200000"/>
              </a:lnSpc>
              <a:buAutoNum type="arabicPeriod"/>
            </a:pPr>
            <a:r>
              <a:rPr lang="en-GB" sz="3600" b="1" dirty="0">
                <a:solidFill>
                  <a:schemeClr val="tx2"/>
                </a:solidFill>
                <a:latin typeface="DIN Next LT Pro"/>
                <a:ea typeface="+mj-ea"/>
                <a:cs typeface="Arial"/>
              </a:rPr>
              <a:t> 822,000</a:t>
            </a:r>
            <a:endParaRPr lang="en-GB" sz="3600" b="1" dirty="0">
              <a:solidFill>
                <a:schemeClr val="tx2"/>
              </a:solidFill>
              <a:latin typeface="DIN Next LT Pro" panose="020B0503020203050203" pitchFamily="34" charset="0"/>
              <a:ea typeface="+mj-ea"/>
              <a:cs typeface="Arial" panose="020B0604020202020204" pitchFamily="34" charset="0"/>
            </a:endParaRPr>
          </a:p>
          <a:p>
            <a:pPr marL="342900" indent="-342900">
              <a:lnSpc>
                <a:spcPct val="200000"/>
              </a:lnSpc>
              <a:buAutoNum type="arabicPeriod"/>
            </a:pPr>
            <a:r>
              <a:rPr lang="en-GB" sz="3600" b="1" dirty="0">
                <a:solidFill>
                  <a:schemeClr val="tx2"/>
                </a:solidFill>
                <a:latin typeface="DIN Next LT Pro"/>
                <a:ea typeface="+mj-ea"/>
                <a:cs typeface="Arial"/>
              </a:rPr>
              <a:t> 833,000</a:t>
            </a:r>
            <a:endParaRPr lang="en-GB" sz="3600" b="1" dirty="0">
              <a:solidFill>
                <a:schemeClr val="tx2"/>
              </a:solidFill>
              <a:latin typeface="DIN Next LT Pro" panose="020B0503020203050203" pitchFamily="34" charset="0"/>
              <a:ea typeface="+mj-ea"/>
              <a:cs typeface="Arial" panose="020B0604020202020204" pitchFamily="34" charset="0"/>
            </a:endParaRPr>
          </a:p>
        </p:txBody>
      </p:sp>
      <p:sp>
        <p:nvSpPr>
          <p:cNvPr id="15" name="TextBox 14">
            <a:extLst>
              <a:ext uri="{FF2B5EF4-FFF2-40B4-BE49-F238E27FC236}">
                <a16:creationId xmlns:a16="http://schemas.microsoft.com/office/drawing/2014/main" id="{987ACE0C-BC47-4CCE-AEF9-B9EFBFDDAC9A}"/>
              </a:ext>
            </a:extLst>
          </p:cNvPr>
          <p:cNvSpPr txBox="1"/>
          <p:nvPr/>
        </p:nvSpPr>
        <p:spPr>
          <a:xfrm>
            <a:off x="6982709" y="6421937"/>
            <a:ext cx="5170170" cy="369332"/>
          </a:xfrm>
          <a:prstGeom prst="rect">
            <a:avLst/>
          </a:prstGeom>
          <a:noFill/>
        </p:spPr>
        <p:txBody>
          <a:bodyPr wrap="square" lIns="91440" tIns="45720" rIns="91440" bIns="45720" rtlCol="0" anchor="t">
            <a:spAutoFit/>
          </a:bodyPr>
          <a:lstStyle/>
          <a:p>
            <a:r>
              <a:rPr lang="en-GB" dirty="0"/>
              <a:t>Statistia.com</a:t>
            </a:r>
            <a:endParaRPr lang="en-US" dirty="0"/>
          </a:p>
        </p:txBody>
      </p:sp>
    </p:spTree>
    <p:extLst>
      <p:ext uri="{BB962C8B-B14F-4D97-AF65-F5344CB8AC3E}">
        <p14:creationId xmlns:p14="http://schemas.microsoft.com/office/powerpoint/2010/main" val="108489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2A2D11-E5A4-4AF3-8952-2A1AF251E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03"/>
            <a:ext cx="1498215" cy="1485900"/>
          </a:xfrm>
          <a:prstGeom prst="rect">
            <a:avLst/>
          </a:prstGeom>
        </p:spPr>
      </p:pic>
      <p:sp>
        <p:nvSpPr>
          <p:cNvPr id="11" name="Title 1">
            <a:extLst>
              <a:ext uri="{FF2B5EF4-FFF2-40B4-BE49-F238E27FC236}">
                <a16:creationId xmlns:a16="http://schemas.microsoft.com/office/drawing/2014/main" id="{1C50D7A6-1100-4CAA-B345-AC1408D9435C}"/>
              </a:ext>
            </a:extLst>
          </p:cNvPr>
          <p:cNvSpPr txBox="1">
            <a:spLocks/>
          </p:cNvSpPr>
          <p:nvPr/>
        </p:nvSpPr>
        <p:spPr>
          <a:xfrm>
            <a:off x="1498214" y="251397"/>
            <a:ext cx="10514716" cy="949849"/>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sz="3600" b="1" dirty="0">
                <a:latin typeface="DIN Next LT Pro"/>
                <a:cs typeface="Arial"/>
              </a:rPr>
              <a:t>In 2021, how many UK workers suffered from work-related stress, depression or anxiety?</a:t>
            </a:r>
          </a:p>
        </p:txBody>
      </p:sp>
      <p:sp>
        <p:nvSpPr>
          <p:cNvPr id="12" name="TextBox 11">
            <a:extLst>
              <a:ext uri="{FF2B5EF4-FFF2-40B4-BE49-F238E27FC236}">
                <a16:creationId xmlns:a16="http://schemas.microsoft.com/office/drawing/2014/main" id="{CA1E0012-485F-4A1D-A7E5-A179EAB3BD54}"/>
              </a:ext>
            </a:extLst>
          </p:cNvPr>
          <p:cNvSpPr txBox="1"/>
          <p:nvPr/>
        </p:nvSpPr>
        <p:spPr>
          <a:xfrm>
            <a:off x="1498214" y="1995785"/>
            <a:ext cx="8069580" cy="3277820"/>
          </a:xfrm>
          <a:prstGeom prst="rect">
            <a:avLst/>
          </a:prstGeom>
          <a:noFill/>
        </p:spPr>
        <p:txBody>
          <a:bodyPr wrap="square" lIns="91440" tIns="45720" rIns="91440" bIns="45720" rtlCol="0" anchor="t">
            <a:spAutoFit/>
          </a:bodyPr>
          <a:lstStyle/>
          <a:p>
            <a:pPr marL="342900" indent="-342900">
              <a:lnSpc>
                <a:spcPct val="200000"/>
              </a:lnSpc>
              <a:buAutoNum type="arabicPeriod"/>
            </a:pPr>
            <a:r>
              <a:rPr lang="en-GB" sz="3600" b="1" dirty="0">
                <a:solidFill>
                  <a:schemeClr val="tx2"/>
                </a:solidFill>
                <a:latin typeface="DIN Next LT Pro"/>
                <a:ea typeface="+mj-ea"/>
                <a:cs typeface="Arial"/>
              </a:rPr>
              <a:t> 811,000</a:t>
            </a:r>
          </a:p>
          <a:p>
            <a:pPr marL="342900" indent="-342900">
              <a:lnSpc>
                <a:spcPct val="200000"/>
              </a:lnSpc>
              <a:buAutoNum type="arabicPeriod"/>
            </a:pPr>
            <a:r>
              <a:rPr lang="en-GB" sz="3600" b="1" dirty="0">
                <a:solidFill>
                  <a:srgbClr val="00B050"/>
                </a:solidFill>
                <a:latin typeface="DIN Next LT Pro"/>
                <a:ea typeface="+mj-ea"/>
                <a:cs typeface="Arial"/>
              </a:rPr>
              <a:t> 822,000</a:t>
            </a:r>
            <a:endParaRPr lang="en-GB" sz="3600" b="1">
              <a:solidFill>
                <a:srgbClr val="00B050"/>
              </a:solidFill>
              <a:latin typeface="DIN Next LT Pro" panose="020B0503020203050203" pitchFamily="34" charset="0"/>
              <a:ea typeface="+mj-ea"/>
              <a:cs typeface="Arial" panose="020B0604020202020204" pitchFamily="34" charset="0"/>
            </a:endParaRPr>
          </a:p>
          <a:p>
            <a:pPr marL="342900" indent="-342900">
              <a:lnSpc>
                <a:spcPct val="200000"/>
              </a:lnSpc>
              <a:buAutoNum type="arabicPeriod"/>
            </a:pPr>
            <a:r>
              <a:rPr lang="en-GB" sz="3600" b="1" dirty="0">
                <a:solidFill>
                  <a:schemeClr val="tx2"/>
                </a:solidFill>
                <a:latin typeface="DIN Next LT Pro"/>
                <a:ea typeface="+mj-ea"/>
                <a:cs typeface="Arial"/>
              </a:rPr>
              <a:t> 833,000</a:t>
            </a:r>
            <a:endParaRPr lang="en-GB" sz="3600" b="1" dirty="0">
              <a:solidFill>
                <a:schemeClr val="tx2"/>
              </a:solidFill>
              <a:latin typeface="DIN Next LT Pro" panose="020B0503020203050203" pitchFamily="34" charset="0"/>
              <a:ea typeface="+mj-ea"/>
              <a:cs typeface="Arial" panose="020B0604020202020204" pitchFamily="34" charset="0"/>
            </a:endParaRPr>
          </a:p>
        </p:txBody>
      </p:sp>
      <p:sp>
        <p:nvSpPr>
          <p:cNvPr id="15" name="TextBox 14">
            <a:extLst>
              <a:ext uri="{FF2B5EF4-FFF2-40B4-BE49-F238E27FC236}">
                <a16:creationId xmlns:a16="http://schemas.microsoft.com/office/drawing/2014/main" id="{987ACE0C-BC47-4CCE-AEF9-B9EFBFDDAC9A}"/>
              </a:ext>
            </a:extLst>
          </p:cNvPr>
          <p:cNvSpPr txBox="1"/>
          <p:nvPr/>
        </p:nvSpPr>
        <p:spPr>
          <a:xfrm>
            <a:off x="6982709" y="6421937"/>
            <a:ext cx="5170170" cy="369332"/>
          </a:xfrm>
          <a:prstGeom prst="rect">
            <a:avLst/>
          </a:prstGeom>
          <a:noFill/>
        </p:spPr>
        <p:txBody>
          <a:bodyPr wrap="square" lIns="91440" tIns="45720" rIns="91440" bIns="45720" rtlCol="0" anchor="t">
            <a:spAutoFit/>
          </a:bodyPr>
          <a:lstStyle/>
          <a:p>
            <a:r>
              <a:rPr lang="en-GB" dirty="0"/>
              <a:t>Statistia.com</a:t>
            </a:r>
            <a:endParaRPr lang="en-US" dirty="0"/>
          </a:p>
        </p:txBody>
      </p:sp>
      <p:pic>
        <p:nvPicPr>
          <p:cNvPr id="2" name="Picture 2" descr="Chart, bar chart&#10;&#10;Description automatically generated">
            <a:extLst>
              <a:ext uri="{FF2B5EF4-FFF2-40B4-BE49-F238E27FC236}">
                <a16:creationId xmlns:a16="http://schemas.microsoft.com/office/drawing/2014/main" id="{5CC2939F-EAD9-8E13-0759-530F8CB7C294}"/>
              </a:ext>
            </a:extLst>
          </p:cNvPr>
          <p:cNvPicPr>
            <a:picLocks noChangeAspect="1"/>
          </p:cNvPicPr>
          <p:nvPr/>
        </p:nvPicPr>
        <p:blipFill>
          <a:blip r:embed="rId4"/>
          <a:stretch>
            <a:fillRect/>
          </a:stretch>
        </p:blipFill>
        <p:spPr>
          <a:xfrm>
            <a:off x="5201920" y="1991487"/>
            <a:ext cx="5892800" cy="3728465"/>
          </a:xfrm>
          <a:prstGeom prst="rect">
            <a:avLst/>
          </a:prstGeom>
        </p:spPr>
      </p:pic>
    </p:spTree>
    <p:extLst>
      <p:ext uri="{BB962C8B-B14F-4D97-AF65-F5344CB8AC3E}">
        <p14:creationId xmlns:p14="http://schemas.microsoft.com/office/powerpoint/2010/main" val="1202436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A7EC4D-C155-4E6C-B66D-230F67E4A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03"/>
            <a:ext cx="1498215" cy="1485900"/>
          </a:xfrm>
          <a:prstGeom prst="rect">
            <a:avLst/>
          </a:prstGeom>
        </p:spPr>
      </p:pic>
      <p:sp>
        <p:nvSpPr>
          <p:cNvPr id="13" name="Title 1">
            <a:extLst>
              <a:ext uri="{FF2B5EF4-FFF2-40B4-BE49-F238E27FC236}">
                <a16:creationId xmlns:a16="http://schemas.microsoft.com/office/drawing/2014/main" id="{766517B4-B66E-49B7-9CE5-34A59DF3B155}"/>
              </a:ext>
            </a:extLst>
          </p:cNvPr>
          <p:cNvSpPr txBox="1">
            <a:spLocks/>
          </p:cNvSpPr>
          <p:nvPr/>
        </p:nvSpPr>
        <p:spPr>
          <a:xfrm>
            <a:off x="1498214" y="251397"/>
            <a:ext cx="9851776" cy="949849"/>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sz="3600" b="1" dirty="0">
                <a:latin typeface="DIN Next LT Pro"/>
                <a:cs typeface="Arial"/>
              </a:rPr>
              <a:t>In the UK, what percentage of all work related illnesses were attributed to mental ill health in 2020/2021?</a:t>
            </a:r>
            <a:br>
              <a:rPr lang="en-GB" sz="3600" b="1" dirty="0">
                <a:latin typeface="DIN Next LT Pro" panose="020B0503020203050203" pitchFamily="34" charset="0"/>
                <a:cs typeface="Arial" panose="020B0604020202020204" pitchFamily="34" charset="0"/>
              </a:rPr>
            </a:br>
            <a:endParaRPr lang="en-GB" sz="3600" b="1" dirty="0">
              <a:latin typeface="DIN Next LT Pro" panose="020B0503020203050203" pitchFamily="34" charset="0"/>
              <a:cs typeface="Arial" panose="020B0604020202020204" pitchFamily="34" charset="0"/>
            </a:endParaRPr>
          </a:p>
        </p:txBody>
      </p:sp>
      <p:sp>
        <p:nvSpPr>
          <p:cNvPr id="14" name="TextBox 13">
            <a:extLst>
              <a:ext uri="{FF2B5EF4-FFF2-40B4-BE49-F238E27FC236}">
                <a16:creationId xmlns:a16="http://schemas.microsoft.com/office/drawing/2014/main" id="{DAE75E55-E232-4476-BA4B-46170D37DFDE}"/>
              </a:ext>
            </a:extLst>
          </p:cNvPr>
          <p:cNvSpPr txBox="1"/>
          <p:nvPr/>
        </p:nvSpPr>
        <p:spPr>
          <a:xfrm>
            <a:off x="1498214" y="1984355"/>
            <a:ext cx="8069580" cy="3277820"/>
          </a:xfrm>
          <a:prstGeom prst="rect">
            <a:avLst/>
          </a:prstGeom>
          <a:noFill/>
        </p:spPr>
        <p:txBody>
          <a:bodyPr wrap="square" lIns="91440" tIns="45720" rIns="91440" bIns="45720" rtlCol="0" anchor="t">
            <a:spAutoFit/>
          </a:bodyPr>
          <a:lstStyle/>
          <a:p>
            <a:pPr marL="342900" indent="-342900">
              <a:lnSpc>
                <a:spcPct val="200000"/>
              </a:lnSpc>
              <a:buFont typeface="+mj-lt"/>
              <a:buAutoNum type="arabicPeriod"/>
            </a:pPr>
            <a:r>
              <a:rPr lang="en-GB" sz="3600" b="1" dirty="0">
                <a:solidFill>
                  <a:schemeClr val="tx2"/>
                </a:solidFill>
                <a:latin typeface="DIN Next LT Pro" panose="020B0503020203050203" pitchFamily="34" charset="0"/>
                <a:ea typeface="+mj-ea"/>
                <a:cs typeface="Arial" panose="020B0604020202020204" pitchFamily="34" charset="0"/>
              </a:rPr>
              <a:t> 44%</a:t>
            </a:r>
          </a:p>
          <a:p>
            <a:pPr marL="342900" indent="-342900">
              <a:lnSpc>
                <a:spcPct val="200000"/>
              </a:lnSpc>
              <a:buFont typeface="+mj-lt"/>
              <a:buAutoNum type="arabicPeriod"/>
            </a:pPr>
            <a:r>
              <a:rPr lang="en-GB" sz="3600" b="1" dirty="0">
                <a:solidFill>
                  <a:schemeClr val="tx2"/>
                </a:solidFill>
                <a:latin typeface="DIN Next LT Pro"/>
                <a:ea typeface="+mj-ea"/>
                <a:cs typeface="Arial"/>
              </a:rPr>
              <a:t> 50%</a:t>
            </a:r>
          </a:p>
          <a:p>
            <a:pPr marL="342900" indent="-342900">
              <a:lnSpc>
                <a:spcPct val="200000"/>
              </a:lnSpc>
              <a:buFont typeface="+mj-lt"/>
              <a:buAutoNum type="arabicPeriod"/>
            </a:pPr>
            <a:r>
              <a:rPr lang="en-GB" sz="3600" b="1" dirty="0">
                <a:solidFill>
                  <a:schemeClr val="tx2"/>
                </a:solidFill>
                <a:latin typeface="DIN Next LT Pro"/>
                <a:ea typeface="+mj-ea"/>
                <a:cs typeface="Arial"/>
              </a:rPr>
              <a:t> 54%</a:t>
            </a:r>
          </a:p>
        </p:txBody>
      </p:sp>
      <p:sp>
        <p:nvSpPr>
          <p:cNvPr id="16" name="TextBox 15">
            <a:extLst>
              <a:ext uri="{FF2B5EF4-FFF2-40B4-BE49-F238E27FC236}">
                <a16:creationId xmlns:a16="http://schemas.microsoft.com/office/drawing/2014/main" id="{D151D4B0-72C0-42B0-B4B3-2A2DB5A12153}"/>
              </a:ext>
            </a:extLst>
          </p:cNvPr>
          <p:cNvSpPr txBox="1"/>
          <p:nvPr/>
        </p:nvSpPr>
        <p:spPr>
          <a:xfrm>
            <a:off x="6982709" y="6421937"/>
            <a:ext cx="5170170" cy="369332"/>
          </a:xfrm>
          <a:prstGeom prst="rect">
            <a:avLst/>
          </a:prstGeom>
          <a:noFill/>
        </p:spPr>
        <p:txBody>
          <a:bodyPr wrap="square" lIns="91440" tIns="45720" rIns="91440" bIns="45720" rtlCol="0" anchor="t">
            <a:spAutoFit/>
          </a:bodyPr>
          <a:lstStyle/>
          <a:p>
            <a:r>
              <a:rPr lang="en-GB" dirty="0"/>
              <a:t>(HSE health and safety at work report, 2020/2021)</a:t>
            </a:r>
          </a:p>
        </p:txBody>
      </p:sp>
    </p:spTree>
    <p:extLst>
      <p:ext uri="{BB962C8B-B14F-4D97-AF65-F5344CB8AC3E}">
        <p14:creationId xmlns:p14="http://schemas.microsoft.com/office/powerpoint/2010/main" val="219139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A7EC4D-C155-4E6C-B66D-230F67E4A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03"/>
            <a:ext cx="1498215" cy="1485900"/>
          </a:xfrm>
          <a:prstGeom prst="rect">
            <a:avLst/>
          </a:prstGeom>
        </p:spPr>
      </p:pic>
      <p:sp>
        <p:nvSpPr>
          <p:cNvPr id="13" name="Title 1">
            <a:extLst>
              <a:ext uri="{FF2B5EF4-FFF2-40B4-BE49-F238E27FC236}">
                <a16:creationId xmlns:a16="http://schemas.microsoft.com/office/drawing/2014/main" id="{766517B4-B66E-49B7-9CE5-34A59DF3B155}"/>
              </a:ext>
            </a:extLst>
          </p:cNvPr>
          <p:cNvSpPr txBox="1">
            <a:spLocks/>
          </p:cNvSpPr>
          <p:nvPr/>
        </p:nvSpPr>
        <p:spPr>
          <a:xfrm>
            <a:off x="1498214" y="251397"/>
            <a:ext cx="9851776" cy="949849"/>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sz="3600" b="1" dirty="0">
                <a:latin typeface="DIN Next LT Pro"/>
                <a:cs typeface="Arial"/>
              </a:rPr>
              <a:t>In the UK, what percentage of all work related illnesses were attributed to mental ill health in 2020/2021?</a:t>
            </a:r>
            <a:br>
              <a:rPr lang="en-GB" sz="3600" b="1" dirty="0">
                <a:latin typeface="DIN Next LT Pro" panose="020B0503020203050203" pitchFamily="34" charset="0"/>
                <a:cs typeface="Arial" panose="020B0604020202020204" pitchFamily="34" charset="0"/>
              </a:rPr>
            </a:br>
            <a:endParaRPr lang="en-GB" sz="3600" b="1" dirty="0">
              <a:latin typeface="DIN Next LT Pro" panose="020B0503020203050203" pitchFamily="34" charset="0"/>
              <a:cs typeface="Arial" panose="020B0604020202020204" pitchFamily="34" charset="0"/>
            </a:endParaRPr>
          </a:p>
        </p:txBody>
      </p:sp>
      <p:sp>
        <p:nvSpPr>
          <p:cNvPr id="14" name="TextBox 13">
            <a:extLst>
              <a:ext uri="{FF2B5EF4-FFF2-40B4-BE49-F238E27FC236}">
                <a16:creationId xmlns:a16="http://schemas.microsoft.com/office/drawing/2014/main" id="{DAE75E55-E232-4476-BA4B-46170D37DFDE}"/>
              </a:ext>
            </a:extLst>
          </p:cNvPr>
          <p:cNvSpPr txBox="1"/>
          <p:nvPr/>
        </p:nvSpPr>
        <p:spPr>
          <a:xfrm>
            <a:off x="1498214" y="1984355"/>
            <a:ext cx="8069580" cy="3277820"/>
          </a:xfrm>
          <a:prstGeom prst="rect">
            <a:avLst/>
          </a:prstGeom>
          <a:noFill/>
        </p:spPr>
        <p:txBody>
          <a:bodyPr wrap="square" lIns="91440" tIns="45720" rIns="91440" bIns="45720" rtlCol="0" anchor="t">
            <a:spAutoFit/>
          </a:bodyPr>
          <a:lstStyle/>
          <a:p>
            <a:pPr marL="342900" indent="-342900">
              <a:lnSpc>
                <a:spcPct val="200000"/>
              </a:lnSpc>
              <a:buFont typeface="+mj-lt"/>
              <a:buAutoNum type="arabicPeriod"/>
            </a:pPr>
            <a:r>
              <a:rPr lang="en-GB" sz="3600" b="1" dirty="0">
                <a:solidFill>
                  <a:schemeClr val="tx2"/>
                </a:solidFill>
                <a:latin typeface="DIN Next LT Pro" panose="020B0503020203050203" pitchFamily="34" charset="0"/>
                <a:ea typeface="+mj-ea"/>
                <a:cs typeface="Arial" panose="020B0604020202020204" pitchFamily="34" charset="0"/>
              </a:rPr>
              <a:t> 44%</a:t>
            </a:r>
          </a:p>
          <a:p>
            <a:pPr marL="342900" indent="-342900">
              <a:lnSpc>
                <a:spcPct val="200000"/>
              </a:lnSpc>
              <a:buFont typeface="+mj-lt"/>
              <a:buAutoNum type="arabicPeriod"/>
            </a:pPr>
            <a:r>
              <a:rPr lang="en-GB" sz="3600" b="1" dirty="0">
                <a:solidFill>
                  <a:srgbClr val="00B050"/>
                </a:solidFill>
                <a:latin typeface="DIN Next LT Pro"/>
                <a:ea typeface="+mj-ea"/>
                <a:cs typeface="Arial"/>
              </a:rPr>
              <a:t> 50%</a:t>
            </a:r>
          </a:p>
          <a:p>
            <a:pPr marL="342900" indent="-342900">
              <a:lnSpc>
                <a:spcPct val="200000"/>
              </a:lnSpc>
              <a:buFont typeface="+mj-lt"/>
              <a:buAutoNum type="arabicPeriod"/>
            </a:pPr>
            <a:r>
              <a:rPr lang="en-GB" sz="3600" b="1" dirty="0">
                <a:solidFill>
                  <a:schemeClr val="tx2"/>
                </a:solidFill>
                <a:latin typeface="DIN Next LT Pro"/>
                <a:ea typeface="+mj-ea"/>
                <a:cs typeface="Arial"/>
              </a:rPr>
              <a:t> 54%</a:t>
            </a:r>
          </a:p>
        </p:txBody>
      </p:sp>
      <p:sp>
        <p:nvSpPr>
          <p:cNvPr id="16" name="TextBox 15">
            <a:extLst>
              <a:ext uri="{FF2B5EF4-FFF2-40B4-BE49-F238E27FC236}">
                <a16:creationId xmlns:a16="http://schemas.microsoft.com/office/drawing/2014/main" id="{D151D4B0-72C0-42B0-B4B3-2A2DB5A12153}"/>
              </a:ext>
            </a:extLst>
          </p:cNvPr>
          <p:cNvSpPr txBox="1"/>
          <p:nvPr/>
        </p:nvSpPr>
        <p:spPr>
          <a:xfrm>
            <a:off x="6982709" y="6421937"/>
            <a:ext cx="5170170" cy="369332"/>
          </a:xfrm>
          <a:prstGeom prst="rect">
            <a:avLst/>
          </a:prstGeom>
          <a:noFill/>
        </p:spPr>
        <p:txBody>
          <a:bodyPr wrap="square" lIns="91440" tIns="45720" rIns="91440" bIns="45720" rtlCol="0" anchor="t">
            <a:spAutoFit/>
          </a:bodyPr>
          <a:lstStyle/>
          <a:p>
            <a:r>
              <a:rPr lang="en-GB" dirty="0"/>
              <a:t>(HSE health and safety at work report, 2020/2021)</a:t>
            </a:r>
          </a:p>
        </p:txBody>
      </p:sp>
    </p:spTree>
    <p:extLst>
      <p:ext uri="{BB962C8B-B14F-4D97-AF65-F5344CB8AC3E}">
        <p14:creationId xmlns:p14="http://schemas.microsoft.com/office/powerpoint/2010/main" val="323042185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4240673087DD4EBE1F6A49D51C34D0" ma:contentTypeVersion="13" ma:contentTypeDescription="Create a new document." ma:contentTypeScope="" ma:versionID="e3167fe0c83e96a5c03fe035307d5ea9">
  <xsd:schema xmlns:xsd="http://www.w3.org/2001/XMLSchema" xmlns:xs="http://www.w3.org/2001/XMLSchema" xmlns:p="http://schemas.microsoft.com/office/2006/metadata/properties" xmlns:ns2="35507e43-9b36-41d8-b843-ddcb232cdafa" xmlns:ns3="13424560-978b-4466-8373-8a9de075cefb" targetNamespace="http://schemas.microsoft.com/office/2006/metadata/properties" ma:root="true" ma:fieldsID="ea43b5fb1d5f83c2b388d3ebdaa70d9f" ns2:_="" ns3:_="">
    <xsd:import namespace="35507e43-9b36-41d8-b843-ddcb232cdafa"/>
    <xsd:import namespace="13424560-978b-4466-8373-8a9de075ce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507e43-9b36-41d8-b843-ddcb232cdaf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424560-978b-4466-8373-8a9de075cefb"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392890-E949-4659-9557-FC790C7A2C92}">
  <ds:schemaRefs>
    <ds:schemaRef ds:uri="http://www.w3.org/XML/1998/namespace"/>
    <ds:schemaRef ds:uri="13424560-978b-4466-8373-8a9de075cefb"/>
    <ds:schemaRef ds:uri="http://schemas.microsoft.com/office/2006/documentManagement/types"/>
    <ds:schemaRef ds:uri="http://purl.org/dc/dcmitype/"/>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35507e43-9b36-41d8-b843-ddcb232cdafa"/>
  </ds:schemaRefs>
</ds:datastoreItem>
</file>

<file path=customXml/itemProps2.xml><?xml version="1.0" encoding="utf-8"?>
<ds:datastoreItem xmlns:ds="http://schemas.openxmlformats.org/officeDocument/2006/customXml" ds:itemID="{4E7BC569-855B-4383-8E73-A9D887A96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507e43-9b36-41d8-b843-ddcb232cdafa"/>
    <ds:schemaRef ds:uri="13424560-978b-4466-8373-8a9de075ce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5C9F27-C5DB-4E60-9501-21D8850A3F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Crop</Template>
  <TotalTime>23294</TotalTime>
  <Words>645</Words>
  <Application>Microsoft Office PowerPoint</Application>
  <PresentationFormat>Widescreen</PresentationFormat>
  <Paragraphs>93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DIN Next LT Pro</vt:lpstr>
      <vt:lpstr>Franklin Gothic Book</vt:lpstr>
      <vt:lpstr>Open Sans</vt:lpstr>
      <vt:lpstr>SharpGroteskBook19</vt:lpstr>
      <vt:lpstr>Crop</vt:lpstr>
      <vt:lpstr>PowerPoint Presentation</vt:lpstr>
      <vt:lpstr>True or False, mental health accounted for more lost working time than confirmed COVID cases. </vt:lpstr>
      <vt:lpstr>True or False, mental health accounted for more lost working time than confirmed COVID cases.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mentally healthy workplace</dc:title>
  <dc:creator>Mates in Mind - Joscelyne Shaw</dc:creator>
  <cp:lastModifiedBy>Mates in Mind - James Garbett</cp:lastModifiedBy>
  <cp:revision>161</cp:revision>
  <cp:lastPrinted>2019-04-08T10:09:00Z</cp:lastPrinted>
  <dcterms:created xsi:type="dcterms:W3CDTF">2018-12-02T21:56:33Z</dcterms:created>
  <dcterms:modified xsi:type="dcterms:W3CDTF">2022-05-04T08:52:03Z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0x010100BF4240673087DD4EBE1F6A49D51C34D0</vt:lpwstr>
  </property>
  <property fmtid="{D5CDD505-2E9C-101B-9397-08002B2CF9AE}" pid="3" name="AuthorIds_UIVersion_1024">
    <vt:lpwstr>197</vt:lpwstr>
  </property>
</Properties>
</file>